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media/image21.jpg" ContentType="image/jpg"/>
  <Override PartName="/ppt/media/image23.jpg" ContentType="image/jpg"/>
  <Override PartName="/ppt/media/image24.jpg" ContentType="image/jpg"/>
  <Override PartName="/ppt/media/image25.jpg" ContentType="image/jpg"/>
  <Override PartName="/ppt/media/image39.jpg" ContentType="image/jpg"/>
  <Override PartName="/ppt/media/image40.jpg" ContentType="image/jpg"/>
  <Override PartName="/ppt/media/image41.jpg" ContentType="image/jpg"/>
  <Override PartName="/ppt/media/image42.jpg" ContentType="image/jpg"/>
  <Override PartName="/ppt/media/image46.jpg" ContentType="image/jpg"/>
  <Override PartName="/ppt/media/image47.jpg" ContentType="image/jpg"/>
  <Override PartName="/ppt/media/image48.jpg" ContentType="image/jpg"/>
  <Override PartName="/ppt/media/image50.jpg" ContentType="image/jpg"/>
  <Override PartName="/ppt/media/image55.jpg" ContentType="image/jpg"/>
  <Override PartName="/ppt/media/image56.jpg" ContentType="image/jpg"/>
  <Override PartName="/ppt/media/image57.jpg" ContentType="image/jpg"/>
  <Override PartName="/ppt/media/image58.jpg" ContentType="image/jpg"/>
  <Override PartName="/ppt/media/image59.jpg" ContentType="image/jpg"/>
  <Override PartName="/ppt/media/image60.jpg" ContentType="image/jpg"/>
  <Override PartName="/ppt/media/image61.jpg" ContentType="image/jpg"/>
  <Override PartName="/ppt/media/image62.jpg" ContentType="image/jpg"/>
  <Override PartName="/ppt/media/image64.jpg" ContentType="image/jpg"/>
  <Override PartName="/ppt/media/image65.jpg" ContentType="image/jpg"/>
  <Override PartName="/ppt/media/image66.jpg" ContentType="image/jpg"/>
  <Override PartName="/ppt/media/image67.jpg" ContentType="image/jpg"/>
  <Override PartName="/ppt/media/image70.jpg" ContentType="image/jpg"/>
  <Override PartName="/ppt/media/image71.jpg" ContentType="image/jpg"/>
  <Override PartName="/ppt/media/image72.jpg" ContentType="image/jpg"/>
  <Override PartName="/ppt/media/image74.jpg" ContentType="image/jpg"/>
  <Override PartName="/ppt/media/image75.jpg" ContentType="image/jpg"/>
  <Override PartName="/ppt/media/image76.jpg" ContentType="image/jpg"/>
  <Override PartName="/ppt/media/image77.jpg" ContentType="image/jpg"/>
  <Override PartName="/ppt/media/image78.jpg" ContentType="image/jpg"/>
  <Override PartName="/ppt/media/image79.jpg" ContentType="image/jpg"/>
  <Override PartName="/ppt/media/image80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314" r:id="rId4"/>
    <p:sldId id="315" r:id="rId5"/>
    <p:sldId id="258" r:id="rId6"/>
    <p:sldId id="316" r:id="rId7"/>
    <p:sldId id="317" r:id="rId8"/>
    <p:sldId id="318" r:id="rId9"/>
    <p:sldId id="319" r:id="rId10"/>
    <p:sldId id="320" r:id="rId11"/>
    <p:sldId id="312" r:id="rId12"/>
    <p:sldId id="325" r:id="rId13"/>
    <p:sldId id="321" r:id="rId14"/>
    <p:sldId id="323" r:id="rId15"/>
    <p:sldId id="322" r:id="rId16"/>
    <p:sldId id="259" r:id="rId17"/>
    <p:sldId id="307" r:id="rId18"/>
    <p:sldId id="260" r:id="rId19"/>
    <p:sldId id="262" r:id="rId20"/>
    <p:sldId id="263" r:id="rId21"/>
    <p:sldId id="264" r:id="rId22"/>
    <p:sldId id="296" r:id="rId23"/>
    <p:sldId id="301" r:id="rId24"/>
    <p:sldId id="309" r:id="rId25"/>
    <p:sldId id="302" r:id="rId26"/>
    <p:sldId id="303" r:id="rId27"/>
    <p:sldId id="311" r:id="rId28"/>
    <p:sldId id="297" r:id="rId29"/>
    <p:sldId id="305" r:id="rId30"/>
    <p:sldId id="306" r:id="rId31"/>
    <p:sldId id="304" r:id="rId32"/>
    <p:sldId id="265" r:id="rId33"/>
    <p:sldId id="266" r:id="rId34"/>
    <p:sldId id="267" r:id="rId35"/>
    <p:sldId id="313" r:id="rId36"/>
    <p:sldId id="268" r:id="rId37"/>
    <p:sldId id="308" r:id="rId38"/>
    <p:sldId id="269" r:id="rId39"/>
    <p:sldId id="326" r:id="rId40"/>
    <p:sldId id="270" r:id="rId41"/>
    <p:sldId id="299" r:id="rId42"/>
    <p:sldId id="300" r:id="rId43"/>
    <p:sldId id="298" r:id="rId44"/>
    <p:sldId id="271" r:id="rId45"/>
    <p:sldId id="272" r:id="rId46"/>
    <p:sldId id="273" r:id="rId47"/>
    <p:sldId id="274" r:id="rId48"/>
    <p:sldId id="275" r:id="rId49"/>
    <p:sldId id="276" r:id="rId50"/>
    <p:sldId id="277" r:id="rId51"/>
    <p:sldId id="278" r:id="rId52"/>
    <p:sldId id="279" r:id="rId53"/>
    <p:sldId id="310" r:id="rId54"/>
    <p:sldId id="280" r:id="rId55"/>
    <p:sldId id="281" r:id="rId56"/>
    <p:sldId id="282" r:id="rId57"/>
    <p:sldId id="324" r:id="rId58"/>
    <p:sldId id="283" r:id="rId59"/>
    <p:sldId id="284" r:id="rId60"/>
    <p:sldId id="286" r:id="rId61"/>
    <p:sldId id="287" r:id="rId62"/>
    <p:sldId id="288" r:id="rId63"/>
    <p:sldId id="289" r:id="rId64"/>
    <p:sldId id="290" r:id="rId65"/>
  </p:sldIdLst>
  <p:sldSz cx="10058400" cy="7772400"/>
  <p:notesSz cx="10058400" cy="77724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44" autoAdjust="0"/>
    <p:restoredTop sz="94660"/>
  </p:normalViewPr>
  <p:slideViewPr>
    <p:cSldViewPr>
      <p:cViewPr varScale="1">
        <p:scale>
          <a:sx n="88" d="100"/>
          <a:sy n="88" d="100"/>
        </p:scale>
        <p:origin x="1481" y="3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0.jpg>
</file>

<file path=ppt/media/image41.jpg>
</file>

<file path=ppt/media/image42.jpg>
</file>

<file path=ppt/media/image43.png>
</file>

<file path=ppt/media/image44.png>
</file>

<file path=ppt/media/image45.png>
</file>

<file path=ppt/media/image46.jpg>
</file>

<file path=ppt/media/image47.jpg>
</file>

<file path=ppt/media/image48.jpg>
</file>

<file path=ppt/media/image49.jpg>
</file>

<file path=ppt/media/image50.jpg>
</file>

<file path=ppt/media/image51.jpg>
</file>

<file path=ppt/media/image52.pn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pg>
</file>

<file path=ppt/media/image6.jpeg>
</file>

<file path=ppt/media/image60.jpg>
</file>

<file path=ppt/media/image61.jpg>
</file>

<file path=ppt/media/image62.jpg>
</file>

<file path=ppt/media/image63.png>
</file>

<file path=ppt/media/image64.jpg>
</file>

<file path=ppt/media/image65.jpg>
</file>

<file path=ppt/media/image66.jpg>
</file>

<file path=ppt/media/image67.jpg>
</file>

<file path=ppt/media/image68.png>
</file>

<file path=ppt/media/image69.png>
</file>

<file path=ppt/media/image7.png>
</file>

<file path=ppt/media/image70.jpg>
</file>

<file path=ppt/media/image71.jpg>
</file>

<file path=ppt/media/image72.jpg>
</file>

<file path=ppt/media/image73.png>
</file>

<file path=ppt/media/image74.jpg>
</file>

<file path=ppt/media/image75.jpg>
</file>

<file path=ppt/media/image76.jpg>
</file>

<file path=ppt/media/image77.jpg>
</file>

<file path=ppt/media/image78.jpg>
</file>

<file path=ppt/media/image79.jpg>
</file>

<file path=ppt/media/image8.png>
</file>

<file path=ppt/media/image80.jpg>
</file>

<file path=ppt/media/image81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3/17/2025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3/17/2025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3/17/2025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257300" y="2454464"/>
            <a:ext cx="7543800" cy="1523494"/>
          </a:xfrm>
        </p:spPr>
        <p:txBody>
          <a:bodyPr anchor="b"/>
          <a:lstStyle>
            <a:lvl1pPr algn="ctr">
              <a:defRPr sz="495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304699"/>
          </a:xfrm>
        </p:spPr>
        <p:txBody>
          <a:bodyPr/>
          <a:lstStyle>
            <a:lvl1pPr marL="0" indent="0" algn="ctr">
              <a:buNone/>
              <a:defRPr sz="1980"/>
            </a:lvl1pPr>
            <a:lvl2pPr marL="377190" indent="0" algn="ctr">
              <a:buNone/>
              <a:defRPr sz="1650"/>
            </a:lvl2pPr>
            <a:lvl3pPr marL="754380" indent="0" algn="ctr">
              <a:buNone/>
              <a:defRPr sz="1485"/>
            </a:lvl3pPr>
            <a:lvl4pPr marL="1131570" indent="0" algn="ctr">
              <a:buNone/>
              <a:defRPr sz="1320"/>
            </a:lvl4pPr>
            <a:lvl5pPr marL="1508760" indent="0" algn="ctr">
              <a:buNone/>
              <a:defRPr sz="1320"/>
            </a:lvl5pPr>
            <a:lvl6pPr marL="1885950" indent="0" algn="ctr">
              <a:buNone/>
              <a:defRPr sz="1320"/>
            </a:lvl6pPr>
            <a:lvl7pPr marL="2263140" indent="0" algn="ctr">
              <a:buNone/>
              <a:defRPr sz="1320"/>
            </a:lvl7pPr>
            <a:lvl8pPr marL="2640330" indent="0" algn="ctr">
              <a:buNone/>
              <a:defRPr sz="1320"/>
            </a:lvl8pPr>
            <a:lvl9pPr marL="3017520" indent="0" algn="ctr">
              <a:buNone/>
              <a:defRPr sz="132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502920" y="7228332"/>
            <a:ext cx="2313432" cy="276999"/>
          </a:xfrm>
        </p:spPr>
        <p:txBody>
          <a:bodyPr/>
          <a:lstStyle/>
          <a:p>
            <a:fld id="{D2250143-E775-4994-885D-33313B6EC012}" type="datetimeFigureOut">
              <a:rPr lang="it-IT" smtClean="0"/>
              <a:t>17/03/2025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419856" y="7228332"/>
            <a:ext cx="3218688" cy="276999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7242048" y="7228332"/>
            <a:ext cx="2313432" cy="276999"/>
          </a:xfrm>
        </p:spPr>
        <p:txBody>
          <a:bodyPr/>
          <a:lstStyle/>
          <a:p>
            <a:fld id="{F890480C-40B3-4647-B416-D9F1A14A0C17}" type="slidenum">
              <a:rPr lang="it-IT" smtClean="0"/>
              <a:t>‹N›</a:t>
            </a:fld>
            <a:endParaRPr lang="it-IT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" t="30599" r="19705" b="1073"/>
          <a:stretch/>
        </p:blipFill>
        <p:spPr>
          <a:xfrm>
            <a:off x="-65957" y="-5926"/>
            <a:ext cx="10190313" cy="7814871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15" y="1313568"/>
            <a:ext cx="2789740" cy="2028601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74" y="2935536"/>
            <a:ext cx="2693267" cy="1958450"/>
          </a:xfrm>
          <a:prstGeom prst="rect">
            <a:avLst/>
          </a:prstGeom>
        </p:spPr>
      </p:pic>
      <p:sp>
        <p:nvSpPr>
          <p:cNvPr id="16" name="CasellaDiTesto 15"/>
          <p:cNvSpPr txBox="1"/>
          <p:nvPr userDrawn="1"/>
        </p:nvSpPr>
        <p:spPr>
          <a:xfrm>
            <a:off x="1047566" y="7224732"/>
            <a:ext cx="7932613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7543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485" b="0" i="0" u="none" strike="noStrike" kern="1200" baseline="30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“Anticipare la crescita con le nuove competenze sui Big Data” Operazione Rif. PA 2023-19167/RER approvata</a:t>
            </a:r>
            <a:r>
              <a:rPr lang="it-IT" sz="1485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it-IT" sz="1485" b="0" i="0" u="none" strike="noStrike" kern="1200" baseline="30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 DGR</a:t>
            </a:r>
          </a:p>
          <a:p>
            <a:pPr marL="0" marR="0" lvl="0" indent="0" algn="ctr" defTabSz="7543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485" b="0" i="0" u="none" strike="noStrike" kern="1200" baseline="30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n° 843 del 29 maggio 2023 e co-finanziata dal Fondo Sociale Europeo Plus 2021-2027 Regione Emilia-Romagna</a:t>
            </a:r>
          </a:p>
          <a:p>
            <a:endParaRPr lang="it-IT" sz="1485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38F6A45-F2B6-5475-7B75-CC0087C05A2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819413" y="314922"/>
            <a:ext cx="4519207" cy="1196854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7D89FFE1-95DF-29AF-90B8-0ACCA5840B3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576028" y="6063192"/>
            <a:ext cx="4906345" cy="10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887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55348" y="1607235"/>
            <a:ext cx="2147703" cy="781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53936" y="2533947"/>
            <a:ext cx="8550526" cy="2911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8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g"/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g"/><Relationship Id="rId2" Type="http://schemas.openxmlformats.org/officeDocument/2006/relationships/image" Target="../media/image70.jpg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g"/><Relationship Id="rId2" Type="http://schemas.openxmlformats.org/officeDocument/2006/relationships/image" Target="../media/image7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7.jp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g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jpg"/><Relationship Id="rId2" Type="http://schemas.openxmlformats.org/officeDocument/2006/relationships/image" Target="../media/image79.jpg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1907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testo, biglietto da visita, schermata, Carattere&#10;&#10;Descrizione generata automaticamente">
            <a:extLst>
              <a:ext uri="{FF2B5EF4-FFF2-40B4-BE49-F238E27FC236}">
                <a16:creationId xmlns:a16="http://schemas.microsoft.com/office/drawing/2014/main" id="{D15A9A40-C389-D12C-C3D5-1D906A1CD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3" b="7843"/>
          <a:stretch/>
        </p:blipFill>
        <p:spPr>
          <a:xfrm>
            <a:off x="52403" y="342900"/>
            <a:ext cx="10005997" cy="708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577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Carattere, schermata, logo&#10;&#10;Descrizione generata automaticamente">
            <a:extLst>
              <a:ext uri="{FF2B5EF4-FFF2-40B4-BE49-F238E27FC236}">
                <a16:creationId xmlns:a16="http://schemas.microsoft.com/office/drawing/2014/main" id="{AE971148-5479-710A-774C-FB207CEA4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2" y="1447800"/>
            <a:ext cx="9782175" cy="393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28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7B10D5C-35FF-41E2-C5CF-D3BF18E97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62000"/>
            <a:ext cx="8974167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5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testo, grafica, illustrazione, arte&#10;&#10;Il contenuto generato dall'IA potrebbe non essere corretto.">
            <a:extLst>
              <a:ext uri="{FF2B5EF4-FFF2-40B4-BE49-F238E27FC236}">
                <a16:creationId xmlns:a16="http://schemas.microsoft.com/office/drawing/2014/main" id="{C7CB33C1-0013-08B9-89FA-70B1CEB9B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685800"/>
            <a:ext cx="9639300" cy="600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166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Carattere, calligrafia, schermata&#10;&#10;Descrizione generata automaticamente">
            <a:extLst>
              <a:ext uri="{FF2B5EF4-FFF2-40B4-BE49-F238E27FC236}">
                <a16:creationId xmlns:a16="http://schemas.microsoft.com/office/drawing/2014/main" id="{D00B2DCA-9539-50E1-FB95-B8032D72A6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240" y="0"/>
            <a:ext cx="621792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63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1;p19">
            <a:extLst>
              <a:ext uri="{FF2B5EF4-FFF2-40B4-BE49-F238E27FC236}">
                <a16:creationId xmlns:a16="http://schemas.microsoft.com/office/drawing/2014/main" id="{71D00D4E-3B09-CBCA-91B3-7BFCE9C8F2B0}"/>
              </a:ext>
            </a:extLst>
          </p:cNvPr>
          <p:cNvSpPr txBox="1"/>
          <p:nvPr/>
        </p:nvSpPr>
        <p:spPr>
          <a:xfrm>
            <a:off x="1222786" y="4114800"/>
            <a:ext cx="7331440" cy="1287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it-IT" sz="2000" b="1" dirty="0">
                <a:latin typeface="Rajdhani"/>
                <a:cs typeface="Rajdhani"/>
              </a:rPr>
              <a:t>L'obiettivo principale dell'AI è quello di creare macchine in grado di imitare e superare le capacità cognitive umane in diversi ambiti</a:t>
            </a:r>
            <a:endParaRPr lang="it-IT" sz="2000" b="1" dirty="0">
              <a:latin typeface="Rajdhani"/>
              <a:cs typeface="Rajdhani"/>
              <a:sym typeface="Rajdhani"/>
            </a:endParaRPr>
          </a:p>
        </p:txBody>
      </p:sp>
      <p:sp>
        <p:nvSpPr>
          <p:cNvPr id="3" name="Google Shape;141;p19">
            <a:extLst>
              <a:ext uri="{FF2B5EF4-FFF2-40B4-BE49-F238E27FC236}">
                <a16:creationId xmlns:a16="http://schemas.microsoft.com/office/drawing/2014/main" id="{2E68D1B3-DF77-DFF3-0C39-1DE48B764442}"/>
              </a:ext>
            </a:extLst>
          </p:cNvPr>
          <p:cNvSpPr txBox="1"/>
          <p:nvPr/>
        </p:nvSpPr>
        <p:spPr>
          <a:xfrm>
            <a:off x="1219200" y="1285413"/>
            <a:ext cx="7335026" cy="263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it-IT" sz="2000" b="1" dirty="0">
                <a:latin typeface="Rajdhani"/>
                <a:cs typeface="Rajdhani"/>
              </a:rPr>
              <a:t>AI: campo della scienza informatica che si occupa dello sviluppo di sistemi e algoritmi in grado di imitare l'intelligenza umana, consentendo alle macchine di apprendere, ragionare, risolvere problemi e prendere decisioni in modo autonomo</a:t>
            </a:r>
            <a:endParaRPr lang="it-IT" sz="2000" b="1" dirty="0">
              <a:latin typeface="Rajdhani"/>
              <a:cs typeface="Rajdhani"/>
              <a:sym typeface="Rajdhani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32EAB69-7A73-2F7A-41AF-156D5FBA5211}"/>
              </a:ext>
            </a:extLst>
          </p:cNvPr>
          <p:cNvSpPr txBox="1"/>
          <p:nvPr/>
        </p:nvSpPr>
        <p:spPr>
          <a:xfrm>
            <a:off x="1219200" y="9144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DEFINIZIONE INTELLIGENZA ARTIFICIALE</a:t>
            </a:r>
          </a:p>
        </p:txBody>
      </p:sp>
    </p:spTree>
    <p:extLst>
      <p:ext uri="{BB962C8B-B14F-4D97-AF65-F5344CB8AC3E}">
        <p14:creationId xmlns:p14="http://schemas.microsoft.com/office/powerpoint/2010/main" val="161909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40536" y="1524000"/>
            <a:ext cx="7577327" cy="438149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6B72755-293F-4994-4F73-7663FA412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074" y="152400"/>
            <a:ext cx="7082251" cy="724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76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64258" y="838200"/>
            <a:ext cx="5929883" cy="575767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 rotWithShape="1">
          <a:blip r:embed="rId2" cstate="print"/>
          <a:srcRect r="50877"/>
          <a:stretch/>
        </p:blipFill>
        <p:spPr>
          <a:xfrm>
            <a:off x="381000" y="495300"/>
            <a:ext cx="4267200" cy="6324600"/>
          </a:xfrm>
          <a:prstGeom prst="rect">
            <a:avLst/>
          </a:prstGeom>
        </p:spPr>
      </p:pic>
      <p:pic>
        <p:nvPicPr>
          <p:cNvPr id="3" name="object 2">
            <a:extLst>
              <a:ext uri="{FF2B5EF4-FFF2-40B4-BE49-F238E27FC236}">
                <a16:creationId xmlns:a16="http://schemas.microsoft.com/office/drawing/2014/main" id="{35A54B5F-280A-12FE-659D-FFCB0D3BFEB0}"/>
              </a:ext>
            </a:extLst>
          </p:cNvPr>
          <p:cNvPicPr/>
          <p:nvPr/>
        </p:nvPicPr>
        <p:blipFill rotWithShape="1">
          <a:blip r:embed="rId2" cstate="print"/>
          <a:srcRect l="56140"/>
          <a:stretch/>
        </p:blipFill>
        <p:spPr>
          <a:xfrm>
            <a:off x="5444838" y="533400"/>
            <a:ext cx="3810000" cy="6324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0058398" cy="777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31018" cy="2590798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8487" y="396888"/>
            <a:ext cx="3833696" cy="1841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900" kern="1200" spc="-15" dirty="0" err="1">
                <a:latin typeface="+mj-lt"/>
                <a:cs typeface="+mj-cs"/>
              </a:rPr>
              <a:t>Definizione</a:t>
            </a:r>
            <a:r>
              <a:rPr lang="en-US" sz="3900" kern="1200" spc="-15" dirty="0">
                <a:latin typeface="+mj-lt"/>
                <a:cs typeface="+mj-cs"/>
              </a:rPr>
              <a:t> </a:t>
            </a:r>
            <a:r>
              <a:rPr lang="en-US" sz="3900" kern="1200" spc="-35" dirty="0">
                <a:latin typeface="+mj-lt"/>
                <a:cs typeface="+mj-cs"/>
              </a:rPr>
              <a:t>di</a:t>
            </a:r>
            <a:r>
              <a:rPr lang="en-US" sz="3900" kern="1200" spc="-5" dirty="0">
                <a:latin typeface="+mj-lt"/>
                <a:cs typeface="+mj-cs"/>
              </a:rPr>
              <a:t> </a:t>
            </a:r>
            <a:r>
              <a:rPr lang="en-US" sz="3900" kern="1200" spc="-25" dirty="0" err="1">
                <a:latin typeface="+mj-lt"/>
                <a:cs typeface="+mj-cs"/>
              </a:rPr>
              <a:t>dati</a:t>
            </a:r>
            <a:endParaRPr lang="en-US" sz="3900" kern="1200" dirty="0">
              <a:latin typeface="+mj-lt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8486" y="3108960"/>
            <a:ext cx="5543714" cy="40949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marR="5080" indent="-228600">
              <a:lnSpc>
                <a:spcPct val="90000"/>
              </a:lnSpc>
              <a:spcBef>
                <a:spcPts val="415"/>
              </a:spcBef>
              <a:buFont typeface="Arial" panose="020B0604020202020204" pitchFamily="34" charset="0"/>
              <a:buChar char="•"/>
              <a:tabLst>
                <a:tab pos="257175" algn="l"/>
              </a:tabLst>
            </a:pPr>
            <a:r>
              <a:rPr lang="en-US" sz="1900" dirty="0"/>
              <a:t>I</a:t>
            </a:r>
            <a:r>
              <a:rPr lang="en-US" sz="1900" spc="5" dirty="0"/>
              <a:t> </a:t>
            </a:r>
            <a:r>
              <a:rPr lang="en-US" sz="1900" spc="-10" dirty="0" err="1"/>
              <a:t>dati</a:t>
            </a:r>
            <a:r>
              <a:rPr lang="en-US" sz="1900" spc="-5" dirty="0"/>
              <a:t> </a:t>
            </a:r>
            <a:r>
              <a:rPr lang="en-US" sz="1900" dirty="0" err="1"/>
              <a:t>sono</a:t>
            </a:r>
            <a:r>
              <a:rPr lang="en-US" sz="1900" spc="20" dirty="0"/>
              <a:t> </a:t>
            </a:r>
            <a:r>
              <a:rPr lang="en-US" sz="1900" spc="-10" dirty="0" err="1"/>
              <a:t>rappresentazioni</a:t>
            </a:r>
            <a:r>
              <a:rPr lang="en-US" sz="1900" spc="-10" dirty="0"/>
              <a:t> </a:t>
            </a:r>
            <a:r>
              <a:rPr lang="en-US" sz="1900" dirty="0" err="1"/>
              <a:t>originarie</a:t>
            </a:r>
            <a:r>
              <a:rPr lang="en-US" sz="1900" dirty="0"/>
              <a:t>,</a:t>
            </a:r>
            <a:r>
              <a:rPr lang="en-US" sz="1900" spc="-5" dirty="0"/>
              <a:t> </a:t>
            </a:r>
            <a:r>
              <a:rPr lang="en-US" sz="1900" spc="5" dirty="0" err="1"/>
              <a:t>cioè</a:t>
            </a:r>
            <a:r>
              <a:rPr lang="en-US" sz="1900" spc="-25" dirty="0"/>
              <a:t> </a:t>
            </a:r>
            <a:r>
              <a:rPr lang="en-US" sz="1900" spc="5" dirty="0"/>
              <a:t>non</a:t>
            </a:r>
            <a:r>
              <a:rPr lang="en-US" sz="1900" spc="20" dirty="0"/>
              <a:t> </a:t>
            </a:r>
            <a:r>
              <a:rPr lang="en-US" sz="1900" spc="-10" dirty="0"/>
              <a:t>interpretate,</a:t>
            </a:r>
            <a:r>
              <a:rPr lang="en-US" sz="1900" spc="-30" dirty="0"/>
              <a:t> </a:t>
            </a:r>
            <a:r>
              <a:rPr lang="en-US" sz="1900" spc="-5" dirty="0"/>
              <a:t>di</a:t>
            </a:r>
            <a:r>
              <a:rPr lang="en-US" sz="1900" spc="15" dirty="0"/>
              <a:t> </a:t>
            </a:r>
            <a:r>
              <a:rPr lang="en-US" sz="1900" dirty="0"/>
              <a:t>un </a:t>
            </a:r>
            <a:r>
              <a:rPr lang="en-US" sz="1900" spc="5" dirty="0"/>
              <a:t> </a:t>
            </a:r>
            <a:r>
              <a:rPr lang="en-US" sz="1900" spc="-10" dirty="0" err="1"/>
              <a:t>fenomeno</a:t>
            </a:r>
            <a:r>
              <a:rPr lang="en-US" sz="1900" spc="-10" dirty="0"/>
              <a:t>,</a:t>
            </a:r>
            <a:r>
              <a:rPr lang="en-US" sz="1900" spc="-30" dirty="0"/>
              <a:t> </a:t>
            </a:r>
            <a:r>
              <a:rPr lang="en-US" sz="1900" spc="-15" dirty="0" err="1"/>
              <a:t>evento</a:t>
            </a:r>
            <a:r>
              <a:rPr lang="en-US" sz="1900" spc="-15" dirty="0"/>
              <a:t>,</a:t>
            </a:r>
            <a:r>
              <a:rPr lang="en-US" sz="1900" dirty="0"/>
              <a:t> </a:t>
            </a:r>
            <a:r>
              <a:rPr lang="en-US" sz="1900" spc="5" dirty="0"/>
              <a:t>o </a:t>
            </a:r>
            <a:r>
              <a:rPr lang="en-US" sz="1900" spc="-25" dirty="0" err="1"/>
              <a:t>fatto</a:t>
            </a:r>
            <a:r>
              <a:rPr lang="en-US" sz="1900" spc="-25" dirty="0"/>
              <a:t>,</a:t>
            </a:r>
            <a:r>
              <a:rPr lang="en-US" sz="1900" dirty="0"/>
              <a:t> </a:t>
            </a:r>
            <a:r>
              <a:rPr lang="en-US" sz="1900" spc="-20" dirty="0" err="1"/>
              <a:t>effettuate</a:t>
            </a:r>
            <a:r>
              <a:rPr lang="en-US" sz="1900" spc="-25" dirty="0"/>
              <a:t> </a:t>
            </a:r>
            <a:r>
              <a:rPr lang="en-US" sz="1900" spc="-20" dirty="0" err="1"/>
              <a:t>attraverso</a:t>
            </a:r>
            <a:r>
              <a:rPr lang="en-US" sz="1900" spc="-20" dirty="0"/>
              <a:t> </a:t>
            </a:r>
            <a:r>
              <a:rPr lang="en-US" sz="1900" dirty="0" err="1"/>
              <a:t>simboli</a:t>
            </a:r>
            <a:r>
              <a:rPr lang="en-US" sz="1900" dirty="0"/>
              <a:t> </a:t>
            </a:r>
            <a:r>
              <a:rPr lang="en-US" sz="1900" spc="5" dirty="0"/>
              <a:t>o</a:t>
            </a:r>
            <a:r>
              <a:rPr lang="en-US" sz="1900" spc="25" dirty="0"/>
              <a:t> </a:t>
            </a:r>
            <a:r>
              <a:rPr lang="en-US" sz="1900" dirty="0" err="1"/>
              <a:t>combinazioni</a:t>
            </a:r>
            <a:r>
              <a:rPr lang="en-US" sz="1900" dirty="0"/>
              <a:t> </a:t>
            </a:r>
            <a:r>
              <a:rPr lang="en-US" sz="1900" spc="-505" dirty="0"/>
              <a:t> </a:t>
            </a:r>
            <a:r>
              <a:rPr lang="en-US" sz="1900" spc="-5" dirty="0"/>
              <a:t>di</a:t>
            </a:r>
            <a:r>
              <a:rPr lang="en-US" sz="1900" spc="15" dirty="0"/>
              <a:t> </a:t>
            </a:r>
            <a:r>
              <a:rPr lang="en-US" sz="1900" dirty="0" err="1"/>
              <a:t>simboli</a:t>
            </a:r>
            <a:r>
              <a:rPr lang="en-US" sz="1900" dirty="0"/>
              <a:t>,</a:t>
            </a:r>
            <a:r>
              <a:rPr lang="en-US" sz="1900" spc="15" dirty="0"/>
              <a:t> </a:t>
            </a:r>
            <a:r>
              <a:rPr lang="en-US" sz="1900" spc="5" dirty="0"/>
              <a:t>o</a:t>
            </a:r>
            <a:r>
              <a:rPr lang="en-US" sz="1900" spc="-5" dirty="0"/>
              <a:t> di</a:t>
            </a:r>
            <a:r>
              <a:rPr lang="en-US" sz="1900" spc="20" dirty="0"/>
              <a:t> </a:t>
            </a:r>
            <a:r>
              <a:rPr lang="en-US" sz="1900" spc="-5" dirty="0" err="1"/>
              <a:t>qualsiasi</a:t>
            </a:r>
            <a:r>
              <a:rPr lang="en-US" sz="1900" spc="15" dirty="0"/>
              <a:t> </a:t>
            </a:r>
            <a:r>
              <a:rPr lang="en-US" sz="1900" spc="-10" dirty="0" err="1"/>
              <a:t>altra</a:t>
            </a:r>
            <a:r>
              <a:rPr lang="en-US" sz="1900" spc="-10" dirty="0"/>
              <a:t> </a:t>
            </a:r>
            <a:r>
              <a:rPr lang="en-US" sz="1900" spc="-5" dirty="0"/>
              <a:t>forma </a:t>
            </a:r>
            <a:r>
              <a:rPr lang="en-US" sz="1900" spc="-10" dirty="0" err="1"/>
              <a:t>espressiva</a:t>
            </a:r>
            <a:r>
              <a:rPr lang="en-US" sz="1900" spc="20" dirty="0"/>
              <a:t> </a:t>
            </a:r>
            <a:r>
              <a:rPr lang="en-US" sz="1900" spc="-15" dirty="0"/>
              <a:t>legate</a:t>
            </a:r>
            <a:r>
              <a:rPr lang="en-US" sz="1900" spc="-25" dirty="0"/>
              <a:t> </a:t>
            </a:r>
            <a:r>
              <a:rPr lang="en-US" sz="1900" spc="5" dirty="0"/>
              <a:t>a</a:t>
            </a:r>
            <a:r>
              <a:rPr lang="en-US" sz="1900" spc="-5" dirty="0"/>
              <a:t> </a:t>
            </a:r>
            <a:r>
              <a:rPr lang="en-US" sz="1900" dirty="0"/>
              <a:t>un</a:t>
            </a:r>
            <a:r>
              <a:rPr lang="en-US" sz="1900" spc="25" dirty="0"/>
              <a:t> </a:t>
            </a:r>
            <a:r>
              <a:rPr lang="en-US" sz="1900" spc="-5" dirty="0" err="1"/>
              <a:t>qualsiasi</a:t>
            </a:r>
            <a:r>
              <a:rPr lang="en-US" sz="1900" spc="-5" dirty="0"/>
              <a:t> </a:t>
            </a:r>
            <a:r>
              <a:rPr lang="en-US" sz="1900" dirty="0"/>
              <a:t> </a:t>
            </a:r>
            <a:r>
              <a:rPr lang="en-US" sz="1900" dirty="0" err="1"/>
              <a:t>supporto</a:t>
            </a:r>
            <a:endParaRPr lang="en-US" sz="1900" dirty="0"/>
          </a:p>
          <a:p>
            <a:pPr marL="25654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257175" algn="l"/>
              </a:tabLst>
            </a:pPr>
            <a:r>
              <a:rPr lang="en-US" sz="1900" dirty="0"/>
              <a:t>Dati</a:t>
            </a:r>
            <a:r>
              <a:rPr lang="en-US" sz="1900" spc="-15" dirty="0"/>
              <a:t> </a:t>
            </a:r>
            <a:r>
              <a:rPr lang="en-US" sz="1900" dirty="0" err="1"/>
              <a:t>sono</a:t>
            </a:r>
            <a:r>
              <a:rPr lang="en-US" sz="1900" spc="-10" dirty="0"/>
              <a:t> </a:t>
            </a:r>
            <a:r>
              <a:rPr lang="en-US" sz="1900" spc="-5" dirty="0" err="1"/>
              <a:t>rappresentazioni</a:t>
            </a:r>
            <a:r>
              <a:rPr lang="en-US" sz="1900" spc="-15" dirty="0"/>
              <a:t> </a:t>
            </a:r>
            <a:r>
              <a:rPr lang="en-US" sz="1900" spc="-5" dirty="0"/>
              <a:t>di</a:t>
            </a:r>
            <a:r>
              <a:rPr lang="en-US" sz="1900" spc="5" dirty="0"/>
              <a:t> </a:t>
            </a:r>
            <a:r>
              <a:rPr lang="en-US" sz="1900" spc="-10" dirty="0" err="1"/>
              <a:t>eventi</a:t>
            </a:r>
            <a:r>
              <a:rPr lang="en-US" sz="1900" spc="-15" dirty="0"/>
              <a:t> </a:t>
            </a:r>
            <a:r>
              <a:rPr lang="en-US" sz="1900" spc="5" dirty="0"/>
              <a:t>o</a:t>
            </a:r>
            <a:r>
              <a:rPr lang="en-US" sz="1900" spc="-10" dirty="0"/>
              <a:t> </a:t>
            </a:r>
            <a:r>
              <a:rPr lang="en-US" sz="1900" spc="-20" dirty="0" err="1"/>
              <a:t>fatti</a:t>
            </a:r>
            <a:endParaRPr lang="en-US" sz="1900" dirty="0"/>
          </a:p>
          <a:p>
            <a:pPr marL="294005" indent="-228600">
              <a:lnSpc>
                <a:spcPct val="90000"/>
              </a:lnSpc>
              <a:spcBef>
                <a:spcPts val="565"/>
              </a:spcBef>
              <a:buFont typeface="Arial" panose="020B0604020202020204" pitchFamily="34" charset="0"/>
              <a:buChar char="•"/>
              <a:tabLst>
                <a:tab pos="294640" algn="l"/>
              </a:tabLst>
            </a:pPr>
            <a:r>
              <a:rPr lang="en-US" sz="1900" spc="5" dirty="0"/>
              <a:t>Non</a:t>
            </a:r>
            <a:r>
              <a:rPr lang="en-US" sz="1900" spc="-5" dirty="0"/>
              <a:t> </a:t>
            </a:r>
            <a:r>
              <a:rPr lang="en-US" sz="1900" spc="-15" dirty="0"/>
              <a:t>interpretate</a:t>
            </a:r>
            <a:r>
              <a:rPr lang="en-US" sz="1900" spc="-35" dirty="0"/>
              <a:t> </a:t>
            </a:r>
            <a:r>
              <a:rPr lang="en-US" sz="1900" dirty="0"/>
              <a:t>(</a:t>
            </a:r>
            <a:r>
              <a:rPr lang="en-US" sz="1900" dirty="0" err="1"/>
              <a:t>originarie</a:t>
            </a:r>
            <a:r>
              <a:rPr lang="en-US" sz="1900" dirty="0"/>
              <a:t>)</a:t>
            </a:r>
          </a:p>
          <a:p>
            <a:pPr marL="294005" indent="-228600">
              <a:lnSpc>
                <a:spcPct val="90000"/>
              </a:lnSpc>
              <a:spcBef>
                <a:spcPts val="560"/>
              </a:spcBef>
              <a:buFont typeface="Arial" panose="020B0604020202020204" pitchFamily="34" charset="0"/>
              <a:buChar char="•"/>
              <a:tabLst>
                <a:tab pos="294640" algn="l"/>
              </a:tabLst>
            </a:pPr>
            <a:r>
              <a:rPr lang="en-US" sz="1900" spc="-25" dirty="0" err="1"/>
              <a:t>Attraverso</a:t>
            </a:r>
            <a:r>
              <a:rPr lang="en-US" sz="1900" spc="-10" dirty="0"/>
              <a:t> </a:t>
            </a:r>
            <a:r>
              <a:rPr lang="en-US" sz="1900" dirty="0" err="1"/>
              <a:t>simboli</a:t>
            </a:r>
            <a:r>
              <a:rPr lang="en-US" sz="1900" spc="-10" dirty="0"/>
              <a:t> </a:t>
            </a:r>
            <a:r>
              <a:rPr lang="en-US" sz="1900" spc="10" dirty="0"/>
              <a:t>(o</a:t>
            </a:r>
            <a:r>
              <a:rPr lang="en-US" sz="1900" spc="-5" dirty="0"/>
              <a:t> </a:t>
            </a:r>
            <a:r>
              <a:rPr lang="en-US" sz="1900" dirty="0" err="1"/>
              <a:t>combinazioni</a:t>
            </a:r>
            <a:r>
              <a:rPr lang="en-US" sz="1900" spc="-15" dirty="0"/>
              <a:t> </a:t>
            </a:r>
            <a:r>
              <a:rPr lang="en-US" sz="1900" spc="-5" dirty="0"/>
              <a:t>di</a:t>
            </a:r>
            <a:r>
              <a:rPr lang="en-US" sz="1900" spc="10" dirty="0"/>
              <a:t> </a:t>
            </a:r>
            <a:r>
              <a:rPr lang="en-US" sz="1900" dirty="0" err="1"/>
              <a:t>simboli</a:t>
            </a:r>
            <a:r>
              <a:rPr lang="en-US" sz="1900" dirty="0"/>
              <a:t>)</a:t>
            </a:r>
          </a:p>
          <a:p>
            <a:pPr marL="12700" indent="-228600">
              <a:lnSpc>
                <a:spcPct val="90000"/>
              </a:lnSpc>
              <a:spcBef>
                <a:spcPts val="555"/>
              </a:spcBef>
              <a:buFont typeface="Arial" panose="020B0604020202020204" pitchFamily="34" charset="0"/>
              <a:buChar char="•"/>
            </a:pPr>
            <a:r>
              <a:rPr lang="en-US" sz="1900" spc="5" dirty="0"/>
              <a:t> </a:t>
            </a:r>
            <a:r>
              <a:rPr lang="en-US" sz="1900" spc="-5" dirty="0" err="1"/>
              <a:t>Contenute</a:t>
            </a:r>
            <a:r>
              <a:rPr lang="en-US" sz="1900" spc="-35" dirty="0"/>
              <a:t> </a:t>
            </a:r>
            <a:r>
              <a:rPr lang="en-US" sz="1900" dirty="0" err="1"/>
              <a:t>su</a:t>
            </a:r>
            <a:r>
              <a:rPr lang="en-US" sz="1900" spc="-5" dirty="0"/>
              <a:t> </a:t>
            </a:r>
            <a:r>
              <a:rPr lang="en-US" sz="1900" dirty="0" err="1"/>
              <a:t>supporti</a:t>
            </a:r>
            <a:r>
              <a:rPr lang="en-US" sz="1900" dirty="0"/>
              <a:t> (forma</a:t>
            </a:r>
            <a:r>
              <a:rPr lang="en-US" sz="1900" spc="-40" dirty="0"/>
              <a:t> </a:t>
            </a:r>
            <a:r>
              <a:rPr lang="en-US" sz="1900" spc="-5" dirty="0" err="1"/>
              <a:t>espressiva</a:t>
            </a:r>
            <a:r>
              <a:rPr lang="en-US" sz="1900" spc="-5" dirty="0"/>
              <a:t>)</a:t>
            </a:r>
            <a:endParaRPr lang="en-US" sz="1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1E8A44-EA38-BAA9-CF26-B2234096BA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294" r="39467"/>
          <a:stretch/>
        </p:blipFill>
        <p:spPr>
          <a:xfrm>
            <a:off x="6705600" y="1"/>
            <a:ext cx="3358430" cy="7772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4227" y="1295400"/>
            <a:ext cx="9489946" cy="490270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056" y="347189"/>
            <a:ext cx="9920288" cy="707802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5088" y="1790700"/>
            <a:ext cx="3101340" cy="424603"/>
          </a:xfrm>
          <a:prstGeom prst="rect">
            <a:avLst/>
          </a:prstGeom>
        </p:spPr>
        <p:txBody>
          <a:bodyPr vert="horz" wrap="square" lIns="0" tIns="18161" rIns="0" bIns="0" rtlCol="0">
            <a:spAutoFit/>
          </a:bodyPr>
          <a:lstStyle/>
          <a:p>
            <a:pPr marL="13970" algn="ctr" rtl="0">
              <a:spcBef>
                <a:spcPts val="143"/>
              </a:spcBef>
            </a:pPr>
            <a:r>
              <a:rPr lang="it-IT" sz="2640" b="1" spc="-44" dirty="0">
                <a:latin typeface="Tahoma"/>
                <a:cs typeface="Tahoma"/>
              </a:rPr>
              <a:t>SUPERVISIONATO</a:t>
            </a:r>
            <a:endParaRPr sz="2640" b="1" spc="-44" dirty="0">
              <a:latin typeface="Tahoma"/>
              <a:cs typeface="Tahoma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96EBBE7-1B23-F59A-1499-0D705DF182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08" r="6190"/>
          <a:stretch/>
        </p:blipFill>
        <p:spPr>
          <a:xfrm>
            <a:off x="3604260" y="4509115"/>
            <a:ext cx="6202680" cy="3236203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3DB724D-593E-A2BA-4170-C668C828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826"/>
          <a:stretch/>
        </p:blipFill>
        <p:spPr>
          <a:xfrm>
            <a:off x="3331796" y="640681"/>
            <a:ext cx="6726605" cy="3245519"/>
          </a:xfrm>
          <a:prstGeom prst="rect">
            <a:avLst/>
          </a:prstGeom>
        </p:spPr>
      </p:pic>
      <p:sp>
        <p:nvSpPr>
          <p:cNvPr id="10" name="object 3">
            <a:extLst>
              <a:ext uri="{FF2B5EF4-FFF2-40B4-BE49-F238E27FC236}">
                <a16:creationId xmlns:a16="http://schemas.microsoft.com/office/drawing/2014/main" id="{806E3B35-E729-DCB0-3CD7-44ACFF935816}"/>
              </a:ext>
            </a:extLst>
          </p:cNvPr>
          <p:cNvSpPr txBox="1">
            <a:spLocks/>
          </p:cNvSpPr>
          <p:nvPr/>
        </p:nvSpPr>
        <p:spPr>
          <a:xfrm>
            <a:off x="502920" y="5814060"/>
            <a:ext cx="3101340" cy="843693"/>
          </a:xfrm>
          <a:prstGeom prst="rect">
            <a:avLst/>
          </a:prstGeom>
        </p:spPr>
        <p:txBody>
          <a:bodyPr vert="horz" wrap="square" lIns="0" tIns="18161" rIns="0" bIns="0" rtlCol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 MT"/>
                <a:ea typeface="+mj-ea"/>
                <a:cs typeface="Arial MT"/>
              </a:defRPr>
            </a:lvl1pPr>
          </a:lstStyle>
          <a:p>
            <a:pPr marL="13970" algn="ctr">
              <a:spcBef>
                <a:spcPts val="143"/>
              </a:spcBef>
            </a:pPr>
            <a:r>
              <a:rPr lang="it-IT" sz="2640" b="1" kern="0" spc="-44" dirty="0">
                <a:latin typeface="Tahoma"/>
                <a:cs typeface="Tahoma"/>
              </a:rPr>
              <a:t>NON </a:t>
            </a:r>
          </a:p>
          <a:p>
            <a:pPr marL="13970" algn="ctr">
              <a:spcBef>
                <a:spcPts val="143"/>
              </a:spcBef>
            </a:pPr>
            <a:r>
              <a:rPr lang="it-IT" sz="2640" b="1" kern="0" spc="-44" dirty="0">
                <a:latin typeface="Tahoma"/>
                <a:cs typeface="Tahoma"/>
              </a:rPr>
              <a:t>SUPERVISIONATO</a:t>
            </a:r>
            <a:endParaRPr lang="it-IT" sz="2640" kern="0" dirty="0">
              <a:latin typeface="Tahoma"/>
              <a:cs typeface="Tahoma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973D0B2-79B6-CFFE-F629-0BF20A8606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174"/>
          <a:stretch/>
        </p:blipFill>
        <p:spPr>
          <a:xfrm>
            <a:off x="3366428" y="30451"/>
            <a:ext cx="6726605" cy="610230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2DE084C-C2E4-3818-A745-D0CCE1129697}"/>
              </a:ext>
            </a:extLst>
          </p:cNvPr>
          <p:cNvCxnSpPr/>
          <p:nvPr/>
        </p:nvCxnSpPr>
        <p:spPr>
          <a:xfrm>
            <a:off x="265088" y="4191000"/>
            <a:ext cx="954185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32C378A-6E5E-BBAE-C510-0FF454BE9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" y="533400"/>
            <a:ext cx="10058400" cy="578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116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4F7AA3BA-2F56-471F-9A81-0B7C7AE2A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787" y="0"/>
            <a:ext cx="7252826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106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3629547-EE01-4C0A-ED8A-18105E0BC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378" y="78889"/>
            <a:ext cx="8173644" cy="382286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7918231-8DF8-D2F4-DC5D-42BAC459F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20" y="4038600"/>
            <a:ext cx="8668960" cy="354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537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A1A637F-DDB9-4489-762A-20C6C35F1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167" y="228600"/>
            <a:ext cx="8526065" cy="4382112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0EB3C397-F4D6-88E0-7272-013081BED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4876800"/>
            <a:ext cx="5962650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97153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5F1A668-0C45-A3CA-F27F-BA3B1E826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65" y="762000"/>
            <a:ext cx="9477669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868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7B80EC-3DE3-67D9-FD0A-357FB6AA6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84" y="521327"/>
            <a:ext cx="9564031" cy="672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3983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C7F4C375-C5C6-D362-1BC0-B9E5AEB86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51" y="533400"/>
            <a:ext cx="9828098" cy="650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249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CF3F4A86-967B-5CAB-5C8A-438DEC256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6" y="1143000"/>
            <a:ext cx="9974012" cy="522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4564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6FCA9752-E5F3-13D3-00D4-EDFF2C7C3327}"/>
              </a:ext>
            </a:extLst>
          </p:cNvPr>
          <p:cNvSpPr txBox="1"/>
          <p:nvPr/>
        </p:nvSpPr>
        <p:spPr>
          <a:xfrm>
            <a:off x="762000" y="914400"/>
            <a:ext cx="85344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Un modello </a:t>
            </a:r>
            <a:r>
              <a:rPr lang="it-IT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 machine learning è un'astrazione dei dati e dei pattern presenti in essi. </a:t>
            </a:r>
          </a:p>
          <a:p>
            <a:pPr algn="just"/>
            <a:endParaRPr lang="it-IT" sz="2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it-IT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Funziona come una rappresentazione matematica o statistica delle relazioni intrinseche nei dati, consentendo al sistema di generalizzare i nuovi dati non ancora visti durante il processo di addestramento.</a:t>
            </a:r>
          </a:p>
          <a:p>
            <a:pPr algn="just"/>
            <a:endParaRPr lang="it-IT" sz="2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it-IT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Questa astrazione permette al modello di apprendere dai dati e di adattarsi a diverse situazioni, rendendolo flessibile ed efficiente nell'affrontare problemi complessi </a:t>
            </a:r>
          </a:p>
        </p:txBody>
      </p:sp>
    </p:spTree>
    <p:extLst>
      <p:ext uri="{BB962C8B-B14F-4D97-AF65-F5344CB8AC3E}">
        <p14:creationId xmlns:p14="http://schemas.microsoft.com/office/powerpoint/2010/main" val="40512559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410D481-9D86-2870-48B7-CA9E7FDD8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89" y="713932"/>
            <a:ext cx="8221222" cy="6344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633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58400" cy="77724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24771"/>
            <a:ext cx="10058400" cy="3147627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55BAA65-6911-8D20-E916-7E8FCB453CE4}"/>
              </a:ext>
            </a:extLst>
          </p:cNvPr>
          <p:cNvSpPr txBox="1"/>
          <p:nvPr/>
        </p:nvSpPr>
        <p:spPr>
          <a:xfrm>
            <a:off x="762000" y="6400800"/>
            <a:ext cx="7987553" cy="8385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NON è DETERMINITSTICO 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COME GLI ESSERI UMANI</a:t>
            </a:r>
          </a:p>
        </p:txBody>
      </p:sp>
      <p:pic>
        <p:nvPicPr>
          <p:cNvPr id="2" name="object 2"/>
          <p:cNvPicPr/>
          <p:nvPr/>
        </p:nvPicPr>
        <p:blipFill rotWithShape="1">
          <a:blip r:embed="rId2" cstate="print"/>
          <a:srcRect t="1" r="315" b="-4"/>
          <a:stretch/>
        </p:blipFill>
        <p:spPr>
          <a:xfrm>
            <a:off x="0" y="233150"/>
            <a:ext cx="10058400" cy="6017929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5112" y="1450848"/>
            <a:ext cx="9029700" cy="4872227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46888" y="1668780"/>
            <a:ext cx="8955405" cy="4006850"/>
            <a:chOff x="246888" y="1668780"/>
            <a:chExt cx="8955405" cy="40068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46888" y="1668780"/>
              <a:ext cx="4372355" cy="4006596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19243" y="2272283"/>
              <a:ext cx="4582667" cy="279806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39945EB5-2D7C-512D-5AC1-08C36E03A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9" y="762000"/>
            <a:ext cx="9911702" cy="478984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01FC5BD2-7DE9-552C-10F1-6B2D23A0D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551" y="6019774"/>
            <a:ext cx="2645298" cy="99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617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3912" y="1558630"/>
            <a:ext cx="3712210" cy="5797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600" spc="-25" dirty="0"/>
              <a:t>Perché</a:t>
            </a:r>
            <a:r>
              <a:rPr sz="3600" spc="-10" dirty="0"/>
              <a:t> </a:t>
            </a:r>
            <a:r>
              <a:rPr sz="3600" spc="-20" dirty="0"/>
              <a:t>lo</a:t>
            </a:r>
            <a:r>
              <a:rPr sz="3600" spc="5" dirty="0"/>
              <a:t> </a:t>
            </a:r>
            <a:r>
              <a:rPr sz="3600" spc="-10" dirty="0"/>
              <a:t>si</a:t>
            </a:r>
            <a:r>
              <a:rPr sz="3600" spc="5" dirty="0"/>
              <a:t> </a:t>
            </a:r>
            <a:r>
              <a:rPr sz="3600" spc="-25" dirty="0"/>
              <a:t>utilizza?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753869" y="2512517"/>
            <a:ext cx="8004809" cy="2707640"/>
          </a:xfrm>
          <a:prstGeom prst="rect">
            <a:avLst/>
          </a:prstGeom>
        </p:spPr>
        <p:txBody>
          <a:bodyPr vert="horz" wrap="square" lIns="0" tIns="78740" rIns="0" bIns="0" rtlCol="0">
            <a:spAutoFit/>
          </a:bodyPr>
          <a:lstStyle/>
          <a:p>
            <a:pPr marL="12700" marR="5080">
              <a:lnSpc>
                <a:spcPct val="79800"/>
              </a:lnSpc>
              <a:spcBef>
                <a:spcPts val="620"/>
              </a:spcBef>
            </a:pPr>
            <a:r>
              <a:rPr sz="2150" spc="-5" dirty="0">
                <a:latin typeface="Calibri"/>
                <a:cs typeface="Calibri"/>
              </a:rPr>
              <a:t>Il</a:t>
            </a:r>
            <a:r>
              <a:rPr sz="2150" spc="-15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machine</a:t>
            </a:r>
            <a:r>
              <a:rPr sz="2150" spc="-3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learning</a:t>
            </a:r>
            <a:r>
              <a:rPr sz="2150" spc="5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aiuta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spc="-15" dirty="0">
                <a:latin typeface="Calibri"/>
                <a:cs typeface="Calibri"/>
              </a:rPr>
              <a:t>le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aziende</a:t>
            </a:r>
            <a:r>
              <a:rPr sz="2150" spc="-3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a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dare un</a:t>
            </a:r>
            <a:r>
              <a:rPr sz="2150" spc="-5" dirty="0">
                <a:latin typeface="Calibri"/>
                <a:cs typeface="Calibri"/>
              </a:rPr>
              <a:t> senso</a:t>
            </a:r>
            <a:r>
              <a:rPr sz="2150" spc="-1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ai</a:t>
            </a:r>
            <a:r>
              <a:rPr sz="2150" spc="-15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loro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dati, </a:t>
            </a:r>
            <a:r>
              <a:rPr sz="2150" spc="-5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indipendentemente</a:t>
            </a:r>
            <a:r>
              <a:rPr sz="2150" spc="-6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dalla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spc="-20" dirty="0">
                <a:latin typeface="Calibri"/>
                <a:cs typeface="Calibri"/>
              </a:rPr>
              <a:t>loro</a:t>
            </a:r>
            <a:r>
              <a:rPr sz="2150" spc="3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dimensione</a:t>
            </a:r>
            <a:r>
              <a:rPr sz="2150" spc="-1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e</a:t>
            </a:r>
            <a:r>
              <a:rPr sz="2150" spc="-1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dal</a:t>
            </a:r>
            <a:r>
              <a:rPr sz="2150" spc="-15" dirty="0">
                <a:latin typeface="Calibri"/>
                <a:cs typeface="Calibri"/>
              </a:rPr>
              <a:t> </a:t>
            </a:r>
            <a:r>
              <a:rPr sz="2150" spc="-20" dirty="0">
                <a:latin typeface="Calibri"/>
                <a:cs typeface="Calibri"/>
              </a:rPr>
              <a:t>settore</a:t>
            </a:r>
            <a:r>
              <a:rPr sz="2150" spc="5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di</a:t>
            </a:r>
            <a:r>
              <a:rPr sz="2150" spc="5" dirty="0">
                <a:latin typeface="Calibri"/>
                <a:cs typeface="Calibri"/>
              </a:rPr>
              <a:t> </a:t>
            </a:r>
            <a:r>
              <a:rPr sz="2150" spc="-20" dirty="0">
                <a:latin typeface="Calibri"/>
                <a:cs typeface="Calibri"/>
              </a:rPr>
              <a:t>mercato</a:t>
            </a:r>
            <a:r>
              <a:rPr sz="2150" spc="5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in cui </a:t>
            </a:r>
            <a:r>
              <a:rPr sz="2150" spc="-470" dirty="0">
                <a:latin typeface="Calibri"/>
                <a:cs typeface="Calibri"/>
              </a:rPr>
              <a:t> </a:t>
            </a:r>
            <a:r>
              <a:rPr sz="2150" spc="-15" dirty="0">
                <a:latin typeface="Calibri"/>
                <a:cs typeface="Calibri"/>
              </a:rPr>
              <a:t>operano.</a:t>
            </a:r>
            <a:endParaRPr sz="2150" dirty="0">
              <a:latin typeface="Calibri"/>
              <a:cs typeface="Calibri"/>
            </a:endParaRPr>
          </a:p>
          <a:p>
            <a:pPr marL="201295" indent="-189230">
              <a:lnSpc>
                <a:spcPct val="100000"/>
              </a:lnSpc>
              <a:spcBef>
                <a:spcPts val="300"/>
              </a:spcBef>
              <a:buFont typeface="Arial MT"/>
              <a:buChar char="•"/>
              <a:tabLst>
                <a:tab pos="201930" algn="l"/>
              </a:tabLst>
            </a:pPr>
            <a:r>
              <a:rPr sz="2150" spc="-15" dirty="0">
                <a:latin typeface="Calibri"/>
                <a:cs typeface="Calibri"/>
              </a:rPr>
              <a:t>Comprendere </a:t>
            </a:r>
            <a:r>
              <a:rPr sz="2150" spc="-10" dirty="0">
                <a:latin typeface="Calibri"/>
                <a:cs typeface="Calibri"/>
              </a:rPr>
              <a:t>velocemente</a:t>
            </a:r>
            <a:r>
              <a:rPr sz="2150" spc="-35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le</a:t>
            </a:r>
            <a:r>
              <a:rPr sz="2150" spc="-10" dirty="0">
                <a:latin typeface="Calibri"/>
                <a:cs typeface="Calibri"/>
              </a:rPr>
              <a:t> informazioni</a:t>
            </a:r>
            <a:endParaRPr sz="2150" dirty="0">
              <a:latin typeface="Calibri"/>
              <a:cs typeface="Calibri"/>
            </a:endParaRPr>
          </a:p>
          <a:p>
            <a:pPr marL="201295" indent="-189230">
              <a:lnSpc>
                <a:spcPct val="100000"/>
              </a:lnSpc>
              <a:spcBef>
                <a:spcPts val="310"/>
              </a:spcBef>
              <a:buFont typeface="Arial MT"/>
              <a:buChar char="•"/>
              <a:tabLst>
                <a:tab pos="201930" algn="l"/>
              </a:tabLst>
            </a:pPr>
            <a:r>
              <a:rPr sz="2150" spc="-20" dirty="0">
                <a:latin typeface="Calibri"/>
                <a:cs typeface="Calibri"/>
              </a:rPr>
              <a:t>Mostrare</a:t>
            </a:r>
            <a:r>
              <a:rPr sz="2150" spc="3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i</a:t>
            </a:r>
            <a:r>
              <a:rPr sz="2150" spc="-15" dirty="0">
                <a:latin typeface="Calibri"/>
                <a:cs typeface="Calibri"/>
              </a:rPr>
              <a:t> fenomeni</a:t>
            </a:r>
            <a:r>
              <a:rPr sz="2150" spc="-3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che</a:t>
            </a:r>
            <a:r>
              <a:rPr sz="2150" spc="-10" dirty="0">
                <a:latin typeface="Calibri"/>
                <a:cs typeface="Calibri"/>
              </a:rPr>
              <a:t> determinano </a:t>
            </a:r>
            <a:r>
              <a:rPr sz="2150" spc="-5" dirty="0">
                <a:latin typeface="Calibri"/>
                <a:cs typeface="Calibri"/>
              </a:rPr>
              <a:t>certi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andamenti</a:t>
            </a:r>
            <a:endParaRPr sz="2150" dirty="0">
              <a:latin typeface="Calibri"/>
              <a:cs typeface="Calibri"/>
            </a:endParaRPr>
          </a:p>
          <a:p>
            <a:pPr marL="201295" indent="-189230">
              <a:lnSpc>
                <a:spcPct val="100000"/>
              </a:lnSpc>
              <a:spcBef>
                <a:spcPts val="300"/>
              </a:spcBef>
              <a:buFont typeface="Arial MT"/>
              <a:buChar char="•"/>
              <a:tabLst>
                <a:tab pos="201930" algn="l"/>
              </a:tabLst>
            </a:pPr>
            <a:r>
              <a:rPr sz="2150" spc="-15" dirty="0">
                <a:latin typeface="Calibri"/>
                <a:cs typeface="Calibri"/>
              </a:rPr>
              <a:t>Evidenziare </a:t>
            </a:r>
            <a:r>
              <a:rPr sz="2150" spc="-5" dirty="0">
                <a:latin typeface="Calibri"/>
                <a:cs typeface="Calibri"/>
              </a:rPr>
              <a:t>i</a:t>
            </a:r>
            <a:r>
              <a:rPr sz="2150" dirty="0">
                <a:latin typeface="Calibri"/>
                <a:cs typeface="Calibri"/>
              </a:rPr>
              <a:t> </a:t>
            </a:r>
            <a:r>
              <a:rPr sz="2150" spc="-15" dirty="0">
                <a:latin typeface="Calibri"/>
                <a:cs typeface="Calibri"/>
              </a:rPr>
              <a:t>trend</a:t>
            </a:r>
            <a:r>
              <a:rPr sz="2150" spc="-10" dirty="0">
                <a:latin typeface="Calibri"/>
                <a:cs typeface="Calibri"/>
              </a:rPr>
              <a:t> emergenti</a:t>
            </a:r>
            <a:endParaRPr sz="2150" dirty="0">
              <a:latin typeface="Calibri"/>
              <a:cs typeface="Calibri"/>
            </a:endParaRPr>
          </a:p>
          <a:p>
            <a:pPr marL="201295" indent="-189230">
              <a:lnSpc>
                <a:spcPct val="100000"/>
              </a:lnSpc>
              <a:spcBef>
                <a:spcPts val="300"/>
              </a:spcBef>
              <a:buFont typeface="Arial MT"/>
              <a:buChar char="•"/>
              <a:tabLst>
                <a:tab pos="201930" algn="l"/>
              </a:tabLst>
            </a:pPr>
            <a:r>
              <a:rPr sz="2150" u="heavy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Identificare</a:t>
            </a:r>
            <a:r>
              <a:rPr sz="2150" spc="-30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relazioni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e </a:t>
            </a:r>
            <a:r>
              <a:rPr sz="2150" spc="-20" dirty="0">
                <a:latin typeface="Calibri"/>
                <a:cs typeface="Calibri"/>
              </a:rPr>
              <a:t>pattern</a:t>
            </a:r>
            <a:r>
              <a:rPr sz="2150" spc="-5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nascosti</a:t>
            </a:r>
            <a:endParaRPr sz="2150" dirty="0">
              <a:latin typeface="Calibri"/>
              <a:cs typeface="Calibri"/>
            </a:endParaRPr>
          </a:p>
          <a:p>
            <a:pPr marL="201295" indent="-189230">
              <a:lnSpc>
                <a:spcPct val="100000"/>
              </a:lnSpc>
              <a:spcBef>
                <a:spcPts val="310"/>
              </a:spcBef>
              <a:buFont typeface="Arial MT"/>
              <a:buChar char="•"/>
              <a:tabLst>
                <a:tab pos="201930" algn="l"/>
              </a:tabLst>
            </a:pPr>
            <a:r>
              <a:rPr sz="2150" spc="-10" dirty="0">
                <a:latin typeface="Calibri"/>
                <a:cs typeface="Calibri"/>
              </a:rPr>
              <a:t>Condividere </a:t>
            </a:r>
            <a:r>
              <a:rPr sz="2150" spc="-5" dirty="0">
                <a:latin typeface="Calibri"/>
                <a:cs typeface="Calibri"/>
              </a:rPr>
              <a:t>le</a:t>
            </a:r>
            <a:r>
              <a:rPr sz="2150" spc="-10" dirty="0">
                <a:latin typeface="Calibri"/>
                <a:cs typeface="Calibri"/>
              </a:rPr>
              <a:t> </a:t>
            </a:r>
            <a:r>
              <a:rPr sz="2150" spc="-15" dirty="0">
                <a:latin typeface="Calibri"/>
                <a:cs typeface="Calibri"/>
              </a:rPr>
              <a:t>proprie</a:t>
            </a:r>
            <a:r>
              <a:rPr sz="2150" spc="35" dirty="0">
                <a:latin typeface="Calibri"/>
                <a:cs typeface="Calibri"/>
              </a:rPr>
              <a:t> </a:t>
            </a:r>
            <a:r>
              <a:rPr sz="2150" spc="-15" dirty="0">
                <a:latin typeface="Calibri"/>
                <a:cs typeface="Calibri"/>
              </a:rPr>
              <a:t>scoperte</a:t>
            </a:r>
            <a:r>
              <a:rPr sz="2150" spc="-10" dirty="0">
                <a:latin typeface="Calibri"/>
                <a:cs typeface="Calibri"/>
              </a:rPr>
              <a:t> </a:t>
            </a:r>
            <a:r>
              <a:rPr sz="2150" spc="-15" dirty="0">
                <a:latin typeface="Calibri"/>
                <a:cs typeface="Calibri"/>
              </a:rPr>
              <a:t>con</a:t>
            </a:r>
            <a:r>
              <a:rPr sz="2150" spc="-5" dirty="0">
                <a:latin typeface="Calibri"/>
                <a:cs typeface="Calibri"/>
              </a:rPr>
              <a:t> gli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spc="-5" dirty="0">
                <a:latin typeface="Calibri"/>
                <a:cs typeface="Calibri"/>
              </a:rPr>
              <a:t>altri</a:t>
            </a:r>
            <a:endParaRPr sz="215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arattere, cerchio">
            <a:extLst>
              <a:ext uri="{FF2B5EF4-FFF2-40B4-BE49-F238E27FC236}">
                <a16:creationId xmlns:a16="http://schemas.microsoft.com/office/drawing/2014/main" id="{8E259146-EAA4-1752-BE4D-12E21296D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46" y="228600"/>
            <a:ext cx="9373908" cy="707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0899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99816" y="4066032"/>
            <a:ext cx="4154423" cy="2426207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911" y="1350263"/>
            <a:ext cx="4971287" cy="205587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276088" y="1430250"/>
            <a:ext cx="4550664" cy="227916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giocattolo, torta di compleanno, interno&#10;&#10;Il contenuto generato dall'IA potrebbe non essere corretto.">
            <a:extLst>
              <a:ext uri="{FF2B5EF4-FFF2-40B4-BE49-F238E27FC236}">
                <a16:creationId xmlns:a16="http://schemas.microsoft.com/office/drawing/2014/main" id="{A3E2FAD1-6665-4CB2-48F3-3A03C6CD5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56223"/>
            <a:ext cx="8991600" cy="725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56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F93655CF-7B60-6645-E626-BFD00AAD3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013" y="167280"/>
            <a:ext cx="6934374" cy="459049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023B960-8B10-CC53-C22D-709FDB6E1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00" y="4876800"/>
            <a:ext cx="5410200" cy="258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524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37360"/>
            <a:ext cx="6569964" cy="4314443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7847105" y="3361944"/>
            <a:ext cx="553720" cy="1062355"/>
          </a:xfrm>
          <a:custGeom>
            <a:avLst/>
            <a:gdLst/>
            <a:ahLst/>
            <a:cxnLst/>
            <a:rect l="l" t="t" r="r" b="b"/>
            <a:pathLst>
              <a:path w="553720" h="1062354">
                <a:moveTo>
                  <a:pt x="19400" y="166211"/>
                </a:moveTo>
                <a:lnTo>
                  <a:pt x="853" y="131611"/>
                </a:lnTo>
                <a:lnTo>
                  <a:pt x="0" y="107727"/>
                </a:lnTo>
                <a:lnTo>
                  <a:pt x="112" y="100944"/>
                </a:lnTo>
                <a:lnTo>
                  <a:pt x="12257" y="64769"/>
                </a:lnTo>
                <a:lnTo>
                  <a:pt x="53190" y="39859"/>
                </a:lnTo>
                <a:lnTo>
                  <a:pt x="94553" y="23812"/>
                </a:lnTo>
                <a:lnTo>
                  <a:pt x="144568" y="10632"/>
                </a:lnTo>
                <a:lnTo>
                  <a:pt x="200590" y="1797"/>
                </a:lnTo>
                <a:lnTo>
                  <a:pt x="239714" y="0"/>
                </a:lnTo>
                <a:lnTo>
                  <a:pt x="279289" y="1519"/>
                </a:lnTo>
                <a:lnTo>
                  <a:pt x="349830" y="13273"/>
                </a:lnTo>
                <a:lnTo>
                  <a:pt x="408980" y="36276"/>
                </a:lnTo>
                <a:lnTo>
                  <a:pt x="457597" y="67956"/>
                </a:lnTo>
                <a:lnTo>
                  <a:pt x="493732" y="105155"/>
                </a:lnTo>
                <a:lnTo>
                  <a:pt x="222092" y="105155"/>
                </a:lnTo>
                <a:lnTo>
                  <a:pt x="200625" y="105816"/>
                </a:lnTo>
                <a:lnTo>
                  <a:pt x="161763" y="110674"/>
                </a:lnTo>
                <a:lnTo>
                  <a:pt x="113281" y="125063"/>
                </a:lnTo>
                <a:lnTo>
                  <a:pt x="74818" y="141809"/>
                </a:lnTo>
                <a:lnTo>
                  <a:pt x="35783" y="163163"/>
                </a:lnTo>
                <a:lnTo>
                  <a:pt x="28309" y="166115"/>
                </a:lnTo>
                <a:lnTo>
                  <a:pt x="22925" y="166115"/>
                </a:lnTo>
                <a:lnTo>
                  <a:pt x="19400" y="166211"/>
                </a:lnTo>
                <a:close/>
              </a:path>
              <a:path w="553720" h="1062354">
                <a:moveTo>
                  <a:pt x="228569" y="792480"/>
                </a:moveTo>
                <a:lnTo>
                  <a:pt x="186945" y="789432"/>
                </a:lnTo>
                <a:lnTo>
                  <a:pt x="182278" y="787622"/>
                </a:lnTo>
                <a:lnTo>
                  <a:pt x="177706" y="785907"/>
                </a:lnTo>
                <a:lnTo>
                  <a:pt x="174372" y="783431"/>
                </a:lnTo>
                <a:lnTo>
                  <a:pt x="170181" y="777335"/>
                </a:lnTo>
                <a:lnTo>
                  <a:pt x="169133" y="773810"/>
                </a:lnTo>
                <a:lnTo>
                  <a:pt x="169131" y="769524"/>
                </a:lnTo>
                <a:lnTo>
                  <a:pt x="164561" y="557974"/>
                </a:lnTo>
                <a:lnTo>
                  <a:pt x="173039" y="515969"/>
                </a:lnTo>
                <a:lnTo>
                  <a:pt x="210567" y="498443"/>
                </a:lnTo>
                <a:lnTo>
                  <a:pt x="219711" y="498348"/>
                </a:lnTo>
                <a:lnTo>
                  <a:pt x="236570" y="498348"/>
                </a:lnTo>
                <a:lnTo>
                  <a:pt x="260591" y="497419"/>
                </a:lnTo>
                <a:lnTo>
                  <a:pt x="303168" y="489561"/>
                </a:lnTo>
                <a:lnTo>
                  <a:pt x="338528" y="474112"/>
                </a:lnTo>
                <a:lnTo>
                  <a:pt x="378779" y="440626"/>
                </a:lnTo>
                <a:lnTo>
                  <a:pt x="404858" y="396103"/>
                </a:lnTo>
                <a:lnTo>
                  <a:pt x="418093" y="342685"/>
                </a:lnTo>
                <a:lnTo>
                  <a:pt x="420593" y="304895"/>
                </a:lnTo>
                <a:lnTo>
                  <a:pt x="419825" y="283410"/>
                </a:lnTo>
                <a:lnTo>
                  <a:pt x="413682" y="243119"/>
                </a:lnTo>
                <a:lnTo>
                  <a:pt x="401409" y="206650"/>
                </a:lnTo>
                <a:lnTo>
                  <a:pt x="371540" y="161162"/>
                </a:lnTo>
                <a:lnTo>
                  <a:pt x="327606" y="128011"/>
                </a:lnTo>
                <a:lnTo>
                  <a:pt x="290405" y="113527"/>
                </a:lnTo>
                <a:lnTo>
                  <a:pt x="246542" y="106136"/>
                </a:lnTo>
                <a:lnTo>
                  <a:pt x="222092" y="105155"/>
                </a:lnTo>
                <a:lnTo>
                  <a:pt x="493732" y="105155"/>
                </a:lnTo>
                <a:lnTo>
                  <a:pt x="524334" y="154590"/>
                </a:lnTo>
                <a:lnTo>
                  <a:pt x="542854" y="207899"/>
                </a:lnTo>
                <a:lnTo>
                  <a:pt x="552037" y="264725"/>
                </a:lnTo>
                <a:lnTo>
                  <a:pt x="553181" y="294227"/>
                </a:lnTo>
                <a:lnTo>
                  <a:pt x="551985" y="327107"/>
                </a:lnTo>
                <a:lnTo>
                  <a:pt x="542412" y="387011"/>
                </a:lnTo>
                <a:lnTo>
                  <a:pt x="523516" y="439233"/>
                </a:lnTo>
                <a:lnTo>
                  <a:pt x="496759" y="483810"/>
                </a:lnTo>
                <a:lnTo>
                  <a:pt x="462487" y="520633"/>
                </a:lnTo>
                <a:lnTo>
                  <a:pt x="421235" y="549416"/>
                </a:lnTo>
                <a:lnTo>
                  <a:pt x="373282" y="570080"/>
                </a:lnTo>
                <a:lnTo>
                  <a:pt x="319809" y="582301"/>
                </a:lnTo>
                <a:lnTo>
                  <a:pt x="291053" y="585215"/>
                </a:lnTo>
                <a:lnTo>
                  <a:pt x="285624" y="769524"/>
                </a:lnTo>
                <a:lnTo>
                  <a:pt x="285624" y="777335"/>
                </a:lnTo>
                <a:lnTo>
                  <a:pt x="281147" y="783050"/>
                </a:lnTo>
                <a:lnTo>
                  <a:pt x="272194" y="786860"/>
                </a:lnTo>
                <a:lnTo>
                  <a:pt x="264427" y="789359"/>
                </a:lnTo>
                <a:lnTo>
                  <a:pt x="254561" y="791134"/>
                </a:lnTo>
                <a:lnTo>
                  <a:pt x="242605" y="792177"/>
                </a:lnTo>
                <a:lnTo>
                  <a:pt x="228569" y="792480"/>
                </a:lnTo>
                <a:close/>
              </a:path>
              <a:path w="553720" h="1062354">
                <a:moveTo>
                  <a:pt x="28068" y="166211"/>
                </a:moveTo>
                <a:lnTo>
                  <a:pt x="22925" y="166115"/>
                </a:lnTo>
                <a:lnTo>
                  <a:pt x="28309" y="166115"/>
                </a:lnTo>
                <a:lnTo>
                  <a:pt x="28068" y="166211"/>
                </a:lnTo>
                <a:close/>
              </a:path>
              <a:path w="553720" h="1062354">
                <a:moveTo>
                  <a:pt x="230855" y="1062227"/>
                </a:moveTo>
                <a:lnTo>
                  <a:pt x="190850" y="1058037"/>
                </a:lnTo>
                <a:lnTo>
                  <a:pt x="157739" y="1031652"/>
                </a:lnTo>
                <a:lnTo>
                  <a:pt x="149536" y="986813"/>
                </a:lnTo>
                <a:lnTo>
                  <a:pt x="149321" y="974598"/>
                </a:lnTo>
                <a:lnTo>
                  <a:pt x="149536" y="962507"/>
                </a:lnTo>
                <a:lnTo>
                  <a:pt x="154856" y="923913"/>
                </a:lnTo>
                <a:lnTo>
                  <a:pt x="183507" y="893735"/>
                </a:lnTo>
                <a:lnTo>
                  <a:pt x="230855" y="886968"/>
                </a:lnTo>
                <a:lnTo>
                  <a:pt x="241964" y="887289"/>
                </a:lnTo>
                <a:lnTo>
                  <a:pt x="283838" y="896885"/>
                </a:lnTo>
                <a:lnTo>
                  <a:pt x="307436" y="932021"/>
                </a:lnTo>
                <a:lnTo>
                  <a:pt x="310865" y="974598"/>
                </a:lnTo>
                <a:lnTo>
                  <a:pt x="310651" y="986813"/>
                </a:lnTo>
                <a:lnTo>
                  <a:pt x="302519" y="1031652"/>
                </a:lnTo>
                <a:lnTo>
                  <a:pt x="269717" y="1058037"/>
                </a:lnTo>
                <a:lnTo>
                  <a:pt x="230855" y="106222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graph&#10;&#10;Description automatically generated">
            <a:extLst>
              <a:ext uri="{FF2B5EF4-FFF2-40B4-BE49-F238E27FC236}">
                <a16:creationId xmlns:a16="http://schemas.microsoft.com/office/drawing/2014/main" id="{34478F51-3476-7914-AC47-74C0CEB17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86" y="207168"/>
            <a:ext cx="9794427" cy="735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6516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A7CE1A-A402-3DB1-9655-04F6F21B2A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4" r="2756"/>
          <a:stretch/>
        </p:blipFill>
        <p:spPr>
          <a:xfrm>
            <a:off x="5105400" y="1468055"/>
            <a:ext cx="4840106" cy="4609375"/>
          </a:xfrm>
          <a:prstGeom prst="rect">
            <a:avLst/>
          </a:prstGeom>
        </p:spPr>
      </p:pic>
      <p:pic>
        <p:nvPicPr>
          <p:cNvPr id="4" name="Immagine 3" descr="Immagine che contiene muro, interno, testo, Viso umano&#10;&#10;Descrizione generata automaticamente">
            <a:extLst>
              <a:ext uri="{FF2B5EF4-FFF2-40B4-BE49-F238E27FC236}">
                <a16:creationId xmlns:a16="http://schemas.microsoft.com/office/drawing/2014/main" id="{B0EFEFA6-8EF4-3BFF-B664-C5D7B6C568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4" y="1219200"/>
            <a:ext cx="476948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4074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two people sitting at a desk&#10;&#10;Description automatically generated">
            <a:extLst>
              <a:ext uri="{FF2B5EF4-FFF2-40B4-BE49-F238E27FC236}">
                <a16:creationId xmlns:a16="http://schemas.microsoft.com/office/drawing/2014/main" id="{344E159D-A8EB-D305-F9CB-3D07D17D82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93"/>
          <a:stretch/>
        </p:blipFill>
        <p:spPr>
          <a:xfrm>
            <a:off x="979594" y="64576"/>
            <a:ext cx="8099211" cy="772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8902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6000" y="381000"/>
            <a:ext cx="5156856" cy="6819422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096982" y="1367190"/>
            <a:ext cx="5949950" cy="5123180"/>
            <a:chOff x="2096982" y="1367190"/>
            <a:chExt cx="5949950" cy="51231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96982" y="1367190"/>
              <a:ext cx="5949757" cy="512259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715000" y="3352800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2150364" y="320040"/>
                  </a:moveTo>
                  <a:lnTo>
                    <a:pt x="0" y="320040"/>
                  </a:lnTo>
                  <a:lnTo>
                    <a:pt x="0" y="0"/>
                  </a:lnTo>
                  <a:lnTo>
                    <a:pt x="2150364" y="0"/>
                  </a:lnTo>
                  <a:lnTo>
                    <a:pt x="2150364" y="3200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715000" y="3352800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0" y="0"/>
                  </a:moveTo>
                  <a:lnTo>
                    <a:pt x="2150364" y="0"/>
                  </a:lnTo>
                  <a:lnTo>
                    <a:pt x="2150364" y="320040"/>
                  </a:lnTo>
                  <a:lnTo>
                    <a:pt x="0" y="320040"/>
                  </a:lnTo>
                  <a:lnTo>
                    <a:pt x="0" y="0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076032" y="1336721"/>
            <a:ext cx="5928995" cy="4871720"/>
            <a:chOff x="2076032" y="1336721"/>
            <a:chExt cx="5928995" cy="487172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76032" y="1336721"/>
              <a:ext cx="5928807" cy="487152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715000" y="3331464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2150364" y="320039"/>
                  </a:moveTo>
                  <a:lnTo>
                    <a:pt x="0" y="320039"/>
                  </a:lnTo>
                  <a:lnTo>
                    <a:pt x="0" y="0"/>
                  </a:lnTo>
                  <a:lnTo>
                    <a:pt x="2150364" y="0"/>
                  </a:lnTo>
                  <a:lnTo>
                    <a:pt x="2150364" y="32003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715000" y="3331464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0" y="0"/>
                  </a:moveTo>
                  <a:lnTo>
                    <a:pt x="2150364" y="0"/>
                  </a:lnTo>
                  <a:lnTo>
                    <a:pt x="2150364" y="320039"/>
                  </a:lnTo>
                  <a:lnTo>
                    <a:pt x="0" y="320039"/>
                  </a:lnTo>
                  <a:lnTo>
                    <a:pt x="0" y="0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002520" y="1357868"/>
            <a:ext cx="6034405" cy="5112385"/>
            <a:chOff x="2002520" y="1357868"/>
            <a:chExt cx="6034405" cy="511238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02520" y="1357868"/>
              <a:ext cx="6033931" cy="511208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704331" y="3331464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2150364" y="320039"/>
                  </a:moveTo>
                  <a:lnTo>
                    <a:pt x="0" y="320039"/>
                  </a:lnTo>
                  <a:lnTo>
                    <a:pt x="0" y="0"/>
                  </a:lnTo>
                  <a:lnTo>
                    <a:pt x="2150364" y="0"/>
                  </a:lnTo>
                  <a:lnTo>
                    <a:pt x="2150364" y="32003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704331" y="3331464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0" y="0"/>
                  </a:moveTo>
                  <a:lnTo>
                    <a:pt x="2150364" y="0"/>
                  </a:lnTo>
                  <a:lnTo>
                    <a:pt x="2150364" y="320039"/>
                  </a:lnTo>
                  <a:lnTo>
                    <a:pt x="0" y="320039"/>
                  </a:lnTo>
                  <a:lnTo>
                    <a:pt x="0" y="0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017773" y="1397501"/>
            <a:ext cx="5951220" cy="4589145"/>
            <a:chOff x="2017773" y="1397501"/>
            <a:chExt cx="5951220" cy="458914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17773" y="1397501"/>
              <a:ext cx="5951036" cy="458877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715000" y="3424427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2150364" y="320040"/>
                  </a:moveTo>
                  <a:lnTo>
                    <a:pt x="0" y="320040"/>
                  </a:lnTo>
                  <a:lnTo>
                    <a:pt x="0" y="0"/>
                  </a:lnTo>
                  <a:lnTo>
                    <a:pt x="2150364" y="0"/>
                  </a:lnTo>
                  <a:lnTo>
                    <a:pt x="2150364" y="3200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715000" y="3424427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0" y="0"/>
                  </a:moveTo>
                  <a:lnTo>
                    <a:pt x="2150364" y="0"/>
                  </a:lnTo>
                  <a:lnTo>
                    <a:pt x="2150364" y="320040"/>
                  </a:lnTo>
                  <a:lnTo>
                    <a:pt x="0" y="320040"/>
                  </a:lnTo>
                  <a:lnTo>
                    <a:pt x="0" y="0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039098" y="1420340"/>
            <a:ext cx="5950585" cy="4264025"/>
            <a:chOff x="2039098" y="1420340"/>
            <a:chExt cx="5950585" cy="42640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39098" y="1420340"/>
              <a:ext cx="5950298" cy="426363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714999" y="3424427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2150364" y="320040"/>
                  </a:moveTo>
                  <a:lnTo>
                    <a:pt x="0" y="320040"/>
                  </a:lnTo>
                  <a:lnTo>
                    <a:pt x="0" y="0"/>
                  </a:lnTo>
                  <a:lnTo>
                    <a:pt x="2150364" y="0"/>
                  </a:lnTo>
                  <a:lnTo>
                    <a:pt x="2150364" y="3200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714999" y="3424427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0" y="0"/>
                  </a:moveTo>
                  <a:lnTo>
                    <a:pt x="2150364" y="0"/>
                  </a:lnTo>
                  <a:lnTo>
                    <a:pt x="2150364" y="320040"/>
                  </a:lnTo>
                  <a:lnTo>
                    <a:pt x="0" y="320040"/>
                  </a:lnTo>
                  <a:lnTo>
                    <a:pt x="0" y="0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58400" cy="77724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160770" cy="77724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0002" cy="77724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7190" y="1122680"/>
            <a:ext cx="9304020" cy="552704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2975" y="1899920"/>
            <a:ext cx="3143250" cy="39725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900" kern="1200" spc="-15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Definizione</a:t>
            </a:r>
            <a:r>
              <a:rPr lang="en-US" sz="3900" kern="1200" spc="-2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900" kern="1200" spc="-3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</a:t>
            </a:r>
            <a:r>
              <a:rPr lang="en-US" sz="3900" kern="1200" spc="-1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900" kern="1200" spc="-15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informazione</a:t>
            </a:r>
            <a:endParaRPr lang="en-US" sz="39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74823" y="1899920"/>
            <a:ext cx="4652007" cy="3972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2700" marR="5080" indent="-228600">
              <a:lnSpc>
                <a:spcPct val="90000"/>
              </a:lnSpc>
              <a:spcBef>
                <a:spcPts val="415"/>
              </a:spcBef>
              <a:buFont typeface="Arial" panose="020B0604020202020204" pitchFamily="34" charset="0"/>
              <a:buChar char="•"/>
            </a:pPr>
            <a:r>
              <a:rPr lang="en-US" sz="2300" spc="-15" dirty="0" err="1">
                <a:solidFill>
                  <a:schemeClr val="tx1">
                    <a:alpha val="55000"/>
                  </a:schemeClr>
                </a:solidFill>
              </a:rPr>
              <a:t>L’informazione</a:t>
            </a:r>
            <a:r>
              <a:rPr lang="en-US" sz="2300" spc="-1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5" dirty="0" err="1">
                <a:solidFill>
                  <a:schemeClr val="tx1">
                    <a:alpha val="55000"/>
                  </a:schemeClr>
                </a:solidFill>
              </a:rPr>
              <a:t>deriva</a:t>
            </a:r>
            <a:r>
              <a:rPr lang="en-US" sz="2300" spc="-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da un </a:t>
            </a:r>
            <a:r>
              <a:rPr lang="en-US" sz="2300" spc="-15" dirty="0" err="1">
                <a:solidFill>
                  <a:schemeClr val="tx1">
                    <a:alpha val="55000"/>
                  </a:schemeClr>
                </a:solidFill>
              </a:rPr>
              <a:t>dato</a:t>
            </a:r>
            <a:r>
              <a:rPr lang="en-US" sz="2300" spc="-15" dirty="0">
                <a:solidFill>
                  <a:schemeClr val="tx1">
                    <a:alpha val="55000"/>
                  </a:schemeClr>
                </a:solidFill>
              </a:rPr>
              <a:t>, </a:t>
            </a:r>
            <a:r>
              <a:rPr lang="en-US" sz="2300" spc="5" dirty="0">
                <a:solidFill>
                  <a:schemeClr val="tx1">
                    <a:alpha val="55000"/>
                  </a:schemeClr>
                </a:solidFill>
              </a:rPr>
              <a:t>o </a:t>
            </a:r>
            <a:r>
              <a:rPr lang="en-US" sz="2300" dirty="0" err="1">
                <a:solidFill>
                  <a:schemeClr val="tx1">
                    <a:alpha val="55000"/>
                  </a:schemeClr>
                </a:solidFill>
              </a:rPr>
              <a:t>più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5" dirty="0" err="1">
                <a:solidFill>
                  <a:schemeClr val="tx1">
                    <a:alpha val="55000"/>
                  </a:schemeClr>
                </a:solidFill>
              </a:rPr>
              <a:t>verosimilmente</a:t>
            </a:r>
            <a:r>
              <a:rPr lang="en-US" sz="2300" spc="-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da </a:t>
            </a:r>
            <a:r>
              <a:rPr lang="en-US" sz="2300" spc="10" dirty="0">
                <a:solidFill>
                  <a:schemeClr val="tx1">
                    <a:alpha val="55000"/>
                  </a:schemeClr>
                </a:solidFill>
              </a:rPr>
              <a:t>un </a:t>
            </a:r>
            <a:r>
              <a:rPr lang="en-US" sz="2300" spc="5" dirty="0" err="1">
                <a:solidFill>
                  <a:schemeClr val="tx1">
                    <a:alpha val="55000"/>
                  </a:schemeClr>
                </a:solidFill>
              </a:rPr>
              <a:t>insieme</a:t>
            </a:r>
            <a:r>
              <a:rPr lang="en-US" sz="2300" spc="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1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5" dirty="0">
                <a:solidFill>
                  <a:schemeClr val="tx1">
                    <a:alpha val="55000"/>
                  </a:schemeClr>
                </a:solidFill>
              </a:rPr>
              <a:t>di</a:t>
            </a:r>
            <a:r>
              <a:rPr lang="en-US" sz="2300" spc="1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10" dirty="0" err="1">
                <a:solidFill>
                  <a:schemeClr val="tx1">
                    <a:alpha val="55000"/>
                  </a:schemeClr>
                </a:solidFill>
              </a:rPr>
              <a:t>dati</a:t>
            </a:r>
            <a:r>
              <a:rPr lang="en-US" sz="2300" spc="-10" dirty="0">
                <a:solidFill>
                  <a:schemeClr val="tx1">
                    <a:alpha val="55000"/>
                  </a:schemeClr>
                </a:solidFill>
              </a:rPr>
              <a:t>,</a:t>
            </a:r>
            <a:r>
              <a:rPr lang="en-US" sz="2300" spc="2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5" dirty="0" err="1">
                <a:solidFill>
                  <a:schemeClr val="tx1">
                    <a:alpha val="55000"/>
                  </a:schemeClr>
                </a:solidFill>
              </a:rPr>
              <a:t>che</a:t>
            </a:r>
            <a:r>
              <a:rPr lang="en-US" sz="2300" spc="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 err="1">
                <a:solidFill>
                  <a:schemeClr val="tx1">
                    <a:alpha val="55000"/>
                  </a:schemeClr>
                </a:solidFill>
              </a:rPr>
              <a:t>sono</a:t>
            </a:r>
            <a:r>
              <a:rPr lang="en-US" sz="2300" spc="2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20" dirty="0" err="1">
                <a:solidFill>
                  <a:schemeClr val="tx1">
                    <a:alpha val="55000"/>
                  </a:schemeClr>
                </a:solidFill>
              </a:rPr>
              <a:t>stati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5" dirty="0" err="1">
                <a:solidFill>
                  <a:schemeClr val="tx1">
                    <a:alpha val="55000"/>
                  </a:schemeClr>
                </a:solidFill>
              </a:rPr>
              <a:t>sottoposti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5" dirty="0">
                <a:solidFill>
                  <a:schemeClr val="tx1">
                    <a:alpha val="55000"/>
                  </a:schemeClr>
                </a:solidFill>
              </a:rPr>
              <a:t>a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10" dirty="0">
                <a:solidFill>
                  <a:schemeClr val="tx1">
                    <a:alpha val="55000"/>
                  </a:schemeClr>
                </a:solidFill>
              </a:rPr>
              <a:t>un </a:t>
            </a:r>
            <a:r>
              <a:rPr lang="en-US" sz="2300" spc="-5" dirty="0" err="1">
                <a:solidFill>
                  <a:schemeClr val="tx1">
                    <a:alpha val="55000"/>
                  </a:schemeClr>
                </a:solidFill>
              </a:rPr>
              <a:t>processo</a:t>
            </a:r>
            <a:r>
              <a:rPr lang="en-US" sz="2300" spc="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10" dirty="0">
                <a:solidFill>
                  <a:schemeClr val="tx1">
                    <a:alpha val="55000"/>
                  </a:schemeClr>
                </a:solidFill>
              </a:rPr>
              <a:t>di</a:t>
            </a:r>
            <a:r>
              <a:rPr lang="en-US" sz="2300" spc="1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10" dirty="0" err="1">
                <a:solidFill>
                  <a:schemeClr val="tx1">
                    <a:alpha val="55000"/>
                  </a:schemeClr>
                </a:solidFill>
              </a:rPr>
              <a:t>interpretazione</a:t>
            </a:r>
            <a:r>
              <a:rPr lang="en-US" sz="2300" spc="-2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5" dirty="0" err="1">
                <a:solidFill>
                  <a:schemeClr val="tx1">
                    <a:alpha val="55000"/>
                  </a:schemeClr>
                </a:solidFill>
              </a:rPr>
              <a:t>che</a:t>
            </a:r>
            <a:r>
              <a:rPr lang="en-US" sz="2300" spc="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li </a:t>
            </a:r>
            <a:r>
              <a:rPr lang="en-US" sz="2300" spc="-50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ha</a:t>
            </a:r>
            <a:r>
              <a:rPr lang="en-US" sz="2300" spc="1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10" dirty="0" err="1">
                <a:solidFill>
                  <a:schemeClr val="tx1">
                    <a:alpha val="55000"/>
                  </a:schemeClr>
                </a:solidFill>
              </a:rPr>
              <a:t>resi</a:t>
            </a:r>
            <a:r>
              <a:rPr lang="en-US" sz="2300" spc="-1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5" dirty="0" err="1">
                <a:solidFill>
                  <a:schemeClr val="tx1">
                    <a:alpha val="55000"/>
                  </a:schemeClr>
                </a:solidFill>
              </a:rPr>
              <a:t>significativi</a:t>
            </a:r>
            <a:r>
              <a:rPr lang="en-US" sz="2300" spc="-1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per</a:t>
            </a:r>
            <a:r>
              <a:rPr lang="en-US" sz="2300" spc="-1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il</a:t>
            </a:r>
            <a:r>
              <a:rPr lang="en-US" sz="2300" spc="1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5" dirty="0" err="1">
                <a:solidFill>
                  <a:schemeClr val="tx1">
                    <a:alpha val="55000"/>
                  </a:schemeClr>
                </a:solidFill>
              </a:rPr>
              <a:t>destinatario</a:t>
            </a:r>
            <a:endParaRPr lang="en-US" sz="2300" dirty="0">
              <a:solidFill>
                <a:schemeClr val="tx1">
                  <a:alpha val="55000"/>
                </a:schemeClr>
              </a:solidFill>
            </a:endParaRPr>
          </a:p>
          <a:p>
            <a:pPr marL="256540" indent="-228600">
              <a:lnSpc>
                <a:spcPct val="90000"/>
              </a:lnSpc>
              <a:spcBef>
                <a:spcPts val="515"/>
              </a:spcBef>
              <a:buFont typeface="Arial" panose="020B0604020202020204" pitchFamily="34" charset="0"/>
              <a:buChar char="•"/>
              <a:tabLst>
                <a:tab pos="257175" algn="l"/>
              </a:tabLst>
            </a:pPr>
            <a:r>
              <a:rPr lang="en-US" sz="2300" spc="-5" dirty="0" err="1">
                <a:solidFill>
                  <a:schemeClr val="tx1">
                    <a:alpha val="55000"/>
                  </a:schemeClr>
                </a:solidFill>
              </a:rPr>
              <a:t>L'informazione</a:t>
            </a:r>
            <a:r>
              <a:rPr lang="en-US" sz="2300" spc="-5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5" dirty="0">
                <a:solidFill>
                  <a:schemeClr val="tx1">
                    <a:alpha val="55000"/>
                  </a:schemeClr>
                </a:solidFill>
              </a:rPr>
              <a:t>è:</a:t>
            </a:r>
            <a:endParaRPr lang="en-US" sz="2300" dirty="0">
              <a:solidFill>
                <a:schemeClr val="tx1">
                  <a:alpha val="55000"/>
                </a:schemeClr>
              </a:solidFill>
            </a:endParaRPr>
          </a:p>
          <a:p>
            <a:pPr marL="79375" indent="-228600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sz="2300" spc="5" dirty="0">
                <a:solidFill>
                  <a:schemeClr val="tx1">
                    <a:alpha val="55000"/>
                  </a:schemeClr>
                </a:solidFill>
              </a:rPr>
              <a:t>–</a:t>
            </a:r>
            <a:r>
              <a:rPr lang="en-US" sz="2300" spc="-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 err="1">
                <a:solidFill>
                  <a:schemeClr val="tx1">
                    <a:alpha val="55000"/>
                  </a:schemeClr>
                </a:solidFill>
              </a:rPr>
              <a:t>insieme</a:t>
            </a:r>
            <a:r>
              <a:rPr lang="en-US" sz="2300" spc="-2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5" dirty="0">
                <a:solidFill>
                  <a:schemeClr val="tx1">
                    <a:alpha val="55000"/>
                  </a:schemeClr>
                </a:solidFill>
              </a:rPr>
              <a:t>di </a:t>
            </a:r>
            <a:r>
              <a:rPr lang="en-US" sz="2300" spc="-10" dirty="0" err="1">
                <a:solidFill>
                  <a:schemeClr val="tx1">
                    <a:alpha val="55000"/>
                  </a:schemeClr>
                </a:solidFill>
              </a:rPr>
              <a:t>dati</a:t>
            </a:r>
            <a:endParaRPr lang="en-US" sz="2300" dirty="0">
              <a:solidFill>
                <a:schemeClr val="tx1">
                  <a:alpha val="55000"/>
                </a:schemeClr>
              </a:solidFill>
            </a:endParaRPr>
          </a:p>
          <a:p>
            <a:pPr marL="227329" indent="-228600">
              <a:lnSpc>
                <a:spcPct val="90000"/>
              </a:lnSpc>
              <a:spcBef>
                <a:spcPts val="565"/>
              </a:spcBef>
              <a:buFont typeface="Arial" panose="020B0604020202020204" pitchFamily="34" charset="0"/>
              <a:buChar char="•"/>
              <a:tabLst>
                <a:tab pos="227965" algn="l"/>
              </a:tabLst>
            </a:pPr>
            <a:r>
              <a:rPr lang="en-US" sz="2300" spc="-15" dirty="0" err="1">
                <a:solidFill>
                  <a:schemeClr val="tx1">
                    <a:alpha val="55000"/>
                  </a:schemeClr>
                </a:solidFill>
              </a:rPr>
              <a:t>interpretati</a:t>
            </a:r>
            <a:endParaRPr lang="en-US" sz="2300" dirty="0">
              <a:solidFill>
                <a:schemeClr val="tx1">
                  <a:alpha val="55000"/>
                </a:schemeClr>
              </a:solidFill>
            </a:endParaRPr>
          </a:p>
          <a:p>
            <a:pPr marL="227329" indent="-228600">
              <a:lnSpc>
                <a:spcPct val="90000"/>
              </a:lnSpc>
              <a:spcBef>
                <a:spcPts val="555"/>
              </a:spcBef>
              <a:buFont typeface="Arial" panose="020B0604020202020204" pitchFamily="34" charset="0"/>
              <a:buChar char="•"/>
              <a:tabLst>
                <a:tab pos="227965" algn="l"/>
              </a:tabLst>
            </a:pPr>
            <a:r>
              <a:rPr lang="en-US" sz="2300" spc="-5" dirty="0" err="1">
                <a:solidFill>
                  <a:schemeClr val="tx1">
                    <a:alpha val="55000"/>
                  </a:schemeClr>
                </a:solidFill>
              </a:rPr>
              <a:t>comprensibili</a:t>
            </a:r>
            <a:r>
              <a:rPr lang="en-US" sz="2300" spc="-2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per</a:t>
            </a:r>
            <a:r>
              <a:rPr lang="en-US" sz="2300" spc="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dirty="0">
                <a:solidFill>
                  <a:schemeClr val="tx1">
                    <a:alpha val="55000"/>
                  </a:schemeClr>
                </a:solidFill>
              </a:rPr>
              <a:t>il</a:t>
            </a:r>
            <a:r>
              <a:rPr lang="en-US" sz="2300" spc="-15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300" spc="-5" dirty="0" err="1">
                <a:solidFill>
                  <a:schemeClr val="tx1">
                    <a:alpha val="55000"/>
                  </a:schemeClr>
                </a:solidFill>
              </a:rPr>
              <a:t>destinatario</a:t>
            </a:r>
            <a:endParaRPr lang="en-US" sz="2300" dirty="0">
              <a:solidFill>
                <a:schemeClr val="tx1">
                  <a:alpha val="5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959869" y="1431036"/>
            <a:ext cx="6109335" cy="4861560"/>
            <a:chOff x="1959869" y="1431036"/>
            <a:chExt cx="6109335" cy="486156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59869" y="1431036"/>
              <a:ext cx="6108751" cy="486099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715000" y="3424427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2150364" y="320040"/>
                  </a:moveTo>
                  <a:lnTo>
                    <a:pt x="0" y="320040"/>
                  </a:lnTo>
                  <a:lnTo>
                    <a:pt x="0" y="0"/>
                  </a:lnTo>
                  <a:lnTo>
                    <a:pt x="2150364" y="0"/>
                  </a:lnTo>
                  <a:lnTo>
                    <a:pt x="2150364" y="3200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715000" y="3424427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0" y="0"/>
                  </a:moveTo>
                  <a:lnTo>
                    <a:pt x="2150364" y="0"/>
                  </a:lnTo>
                  <a:lnTo>
                    <a:pt x="2150364" y="320040"/>
                  </a:lnTo>
                  <a:lnTo>
                    <a:pt x="0" y="320040"/>
                  </a:lnTo>
                  <a:lnTo>
                    <a:pt x="0" y="0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004049" y="1478482"/>
            <a:ext cx="5950585" cy="4789170"/>
            <a:chOff x="2004049" y="1478482"/>
            <a:chExt cx="5950585" cy="478917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04049" y="1478482"/>
              <a:ext cx="5950473" cy="478858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715000" y="3424427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2150364" y="320040"/>
                  </a:moveTo>
                  <a:lnTo>
                    <a:pt x="0" y="320040"/>
                  </a:lnTo>
                  <a:lnTo>
                    <a:pt x="0" y="0"/>
                  </a:lnTo>
                  <a:lnTo>
                    <a:pt x="2150364" y="0"/>
                  </a:lnTo>
                  <a:lnTo>
                    <a:pt x="2150364" y="3200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715000" y="3424427"/>
              <a:ext cx="2150745" cy="320040"/>
            </a:xfrm>
            <a:custGeom>
              <a:avLst/>
              <a:gdLst/>
              <a:ahLst/>
              <a:cxnLst/>
              <a:rect l="l" t="t" r="r" b="b"/>
              <a:pathLst>
                <a:path w="2150745" h="320039">
                  <a:moveTo>
                    <a:pt x="0" y="0"/>
                  </a:moveTo>
                  <a:lnTo>
                    <a:pt x="2150364" y="0"/>
                  </a:lnTo>
                  <a:lnTo>
                    <a:pt x="2150364" y="320040"/>
                  </a:lnTo>
                  <a:lnTo>
                    <a:pt x="0" y="320040"/>
                  </a:lnTo>
                  <a:lnTo>
                    <a:pt x="0" y="0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3912" y="1558630"/>
            <a:ext cx="2733040" cy="5797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600" spc="-20" dirty="0"/>
              <a:t>Requirements: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753936" y="2533947"/>
            <a:ext cx="8397240" cy="2911475"/>
          </a:xfrm>
          <a:prstGeom prst="rect">
            <a:avLst/>
          </a:prstGeom>
        </p:spPr>
        <p:txBody>
          <a:bodyPr vert="horz" wrap="square" lIns="0" tIns="52705" rIns="0" bIns="0" rtlCol="0">
            <a:spAutoFit/>
          </a:bodyPr>
          <a:lstStyle/>
          <a:p>
            <a:pPr marL="201295" marR="5080" indent="-189230">
              <a:lnSpc>
                <a:spcPts val="2500"/>
              </a:lnSpc>
              <a:spcBef>
                <a:spcPts val="415"/>
              </a:spcBef>
              <a:buFont typeface="Arial MT"/>
              <a:buChar char="•"/>
              <a:tabLst>
                <a:tab pos="201930" algn="l"/>
              </a:tabLst>
            </a:pPr>
            <a:r>
              <a:rPr sz="2300" spc="-5" dirty="0">
                <a:latin typeface="Calibri"/>
                <a:cs typeface="Calibri"/>
              </a:rPr>
              <a:t>Comprendere </a:t>
            </a:r>
            <a:r>
              <a:rPr sz="2300" dirty="0">
                <a:latin typeface="Calibri"/>
                <a:cs typeface="Calibri"/>
              </a:rPr>
              <a:t>i </a:t>
            </a:r>
            <a:r>
              <a:rPr sz="2300" spc="-5" dirty="0">
                <a:latin typeface="Calibri"/>
                <a:cs typeface="Calibri"/>
              </a:rPr>
              <a:t>dati </a:t>
            </a:r>
            <a:r>
              <a:rPr sz="2300" spc="5" dirty="0">
                <a:latin typeface="Calibri"/>
                <a:cs typeface="Calibri"/>
              </a:rPr>
              <a:t>che </a:t>
            </a:r>
            <a:r>
              <a:rPr sz="2300" dirty="0">
                <a:latin typeface="Calibri"/>
                <a:cs typeface="Calibri"/>
              </a:rPr>
              <a:t>desideri </a:t>
            </a:r>
            <a:r>
              <a:rPr sz="2300" spc="-5" dirty="0">
                <a:latin typeface="Calibri"/>
                <a:cs typeface="Calibri"/>
              </a:rPr>
              <a:t>elaborare, </a:t>
            </a:r>
            <a:r>
              <a:rPr sz="2300" dirty="0">
                <a:latin typeface="Calibri"/>
                <a:cs typeface="Calibri"/>
              </a:rPr>
              <a:t>incluse </a:t>
            </a:r>
            <a:r>
              <a:rPr sz="2300" spc="5" dirty="0">
                <a:latin typeface="Calibri"/>
                <a:cs typeface="Calibri"/>
              </a:rPr>
              <a:t>le </a:t>
            </a:r>
            <a:r>
              <a:rPr sz="2300" spc="-5" dirty="0">
                <a:latin typeface="Calibri"/>
                <a:cs typeface="Calibri"/>
              </a:rPr>
              <a:t>loro </a:t>
            </a:r>
            <a:r>
              <a:rPr sz="2300" dirty="0">
                <a:latin typeface="Calibri"/>
                <a:cs typeface="Calibri"/>
              </a:rPr>
              <a:t>dimensioni </a:t>
            </a:r>
            <a:r>
              <a:rPr sz="2300" spc="-505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e</a:t>
            </a:r>
            <a:r>
              <a:rPr sz="2300" spc="-5" dirty="0">
                <a:latin typeface="Calibri"/>
                <a:cs typeface="Calibri"/>
              </a:rPr>
              <a:t> cardinalità</a:t>
            </a:r>
            <a:r>
              <a:rPr sz="2300" spc="-10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(l'unicità</a:t>
            </a:r>
            <a:r>
              <a:rPr sz="2300" spc="-35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dei</a:t>
            </a:r>
            <a:r>
              <a:rPr sz="2300" spc="10" dirty="0">
                <a:latin typeface="Calibri"/>
                <a:cs typeface="Calibri"/>
              </a:rPr>
              <a:t> </a:t>
            </a:r>
            <a:r>
              <a:rPr sz="2300" spc="-10" dirty="0">
                <a:latin typeface="Calibri"/>
                <a:cs typeface="Calibri"/>
              </a:rPr>
              <a:t>valori </a:t>
            </a:r>
            <a:r>
              <a:rPr sz="2300" dirty="0">
                <a:latin typeface="Calibri"/>
                <a:cs typeface="Calibri"/>
              </a:rPr>
              <a:t>dei</a:t>
            </a:r>
            <a:r>
              <a:rPr sz="2300" spc="10" dirty="0">
                <a:latin typeface="Calibri"/>
                <a:cs typeface="Calibri"/>
              </a:rPr>
              <a:t> </a:t>
            </a:r>
            <a:r>
              <a:rPr sz="2300" spc="-10" dirty="0">
                <a:latin typeface="Calibri"/>
                <a:cs typeface="Calibri"/>
              </a:rPr>
              <a:t>dati</a:t>
            </a:r>
            <a:r>
              <a:rPr sz="2300" spc="10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in</a:t>
            </a:r>
            <a:r>
              <a:rPr sz="2300" dirty="0">
                <a:latin typeface="Calibri"/>
                <a:cs typeface="Calibri"/>
              </a:rPr>
              <a:t> </a:t>
            </a:r>
            <a:r>
              <a:rPr sz="2300" spc="-5" dirty="0">
                <a:latin typeface="Calibri"/>
                <a:cs typeface="Calibri"/>
              </a:rPr>
              <a:t>una</a:t>
            </a:r>
            <a:r>
              <a:rPr sz="2300" spc="15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colonna).</a:t>
            </a:r>
            <a:endParaRPr sz="2300">
              <a:latin typeface="Calibri"/>
              <a:cs typeface="Calibri"/>
            </a:endParaRPr>
          </a:p>
          <a:p>
            <a:pPr marL="201295" marR="119380" indent="-189230">
              <a:lnSpc>
                <a:spcPts val="2500"/>
              </a:lnSpc>
              <a:spcBef>
                <a:spcPts val="819"/>
              </a:spcBef>
              <a:buFont typeface="Arial MT"/>
              <a:buChar char="•"/>
              <a:tabLst>
                <a:tab pos="201930" algn="l"/>
              </a:tabLst>
            </a:pPr>
            <a:r>
              <a:rPr sz="2300" spc="-5" dirty="0">
                <a:latin typeface="Calibri"/>
                <a:cs typeface="Calibri"/>
              </a:rPr>
              <a:t>Determinare cosa </a:t>
            </a:r>
            <a:r>
              <a:rPr sz="2300" spc="-15" dirty="0">
                <a:latin typeface="Calibri"/>
                <a:cs typeface="Calibri"/>
              </a:rPr>
              <a:t>stai </a:t>
            </a:r>
            <a:r>
              <a:rPr sz="2300" dirty="0">
                <a:latin typeface="Calibri"/>
                <a:cs typeface="Calibri"/>
              </a:rPr>
              <a:t>processando </a:t>
            </a:r>
            <a:r>
              <a:rPr sz="2300" spc="5" dirty="0">
                <a:latin typeface="Calibri"/>
                <a:cs typeface="Calibri"/>
              </a:rPr>
              <a:t>e </a:t>
            </a:r>
            <a:r>
              <a:rPr sz="2300" dirty="0">
                <a:latin typeface="Calibri"/>
                <a:cs typeface="Calibri"/>
              </a:rPr>
              <a:t>quale </a:t>
            </a:r>
            <a:r>
              <a:rPr sz="2300" spc="5" dirty="0">
                <a:latin typeface="Calibri"/>
                <a:cs typeface="Calibri"/>
              </a:rPr>
              <a:t>tipo </a:t>
            </a:r>
            <a:r>
              <a:rPr sz="2300" spc="-5" dirty="0">
                <a:latin typeface="Calibri"/>
                <a:cs typeface="Calibri"/>
              </a:rPr>
              <a:t>di informazioni </a:t>
            </a:r>
            <a:r>
              <a:rPr sz="2300" spc="5" dirty="0">
                <a:latin typeface="Calibri"/>
                <a:cs typeface="Calibri"/>
              </a:rPr>
              <a:t>vuoi </a:t>
            </a:r>
            <a:r>
              <a:rPr sz="2300" spc="-505" dirty="0">
                <a:latin typeface="Calibri"/>
                <a:cs typeface="Calibri"/>
              </a:rPr>
              <a:t> </a:t>
            </a:r>
            <a:r>
              <a:rPr sz="2300" spc="-10" dirty="0">
                <a:latin typeface="Calibri"/>
                <a:cs typeface="Calibri"/>
              </a:rPr>
              <a:t>estrapolare.</a:t>
            </a:r>
            <a:endParaRPr sz="2300">
              <a:latin typeface="Calibri"/>
              <a:cs typeface="Calibri"/>
            </a:endParaRPr>
          </a:p>
          <a:p>
            <a:pPr marL="201295" marR="1475740" indent="-189230">
              <a:lnSpc>
                <a:spcPts val="2500"/>
              </a:lnSpc>
              <a:spcBef>
                <a:spcPts val="805"/>
              </a:spcBef>
              <a:buFont typeface="Arial MT"/>
              <a:buChar char="•"/>
              <a:tabLst>
                <a:tab pos="201930" algn="l"/>
              </a:tabLst>
            </a:pPr>
            <a:r>
              <a:rPr sz="2300" dirty="0">
                <a:latin typeface="Calibri"/>
                <a:cs typeface="Calibri"/>
              </a:rPr>
              <a:t>Conoscere </a:t>
            </a:r>
            <a:r>
              <a:rPr sz="2300" spc="5" dirty="0">
                <a:latin typeface="Calibri"/>
                <a:cs typeface="Calibri"/>
              </a:rPr>
              <a:t>la tua </a:t>
            </a:r>
            <a:r>
              <a:rPr sz="2300" dirty="0">
                <a:latin typeface="Calibri"/>
                <a:cs typeface="Calibri"/>
              </a:rPr>
              <a:t>audience </a:t>
            </a:r>
            <a:r>
              <a:rPr sz="2300" spc="5" dirty="0">
                <a:latin typeface="Calibri"/>
                <a:cs typeface="Calibri"/>
              </a:rPr>
              <a:t>e </a:t>
            </a:r>
            <a:r>
              <a:rPr sz="2300" spc="-5" dirty="0">
                <a:latin typeface="Calibri"/>
                <a:cs typeface="Calibri"/>
              </a:rPr>
              <a:t>comprendere </a:t>
            </a:r>
            <a:r>
              <a:rPr sz="2300" dirty="0">
                <a:latin typeface="Calibri"/>
                <a:cs typeface="Calibri"/>
              </a:rPr>
              <a:t>come </a:t>
            </a:r>
            <a:r>
              <a:rPr sz="2300" spc="-5" dirty="0">
                <a:latin typeface="Calibri"/>
                <a:cs typeface="Calibri"/>
              </a:rPr>
              <a:t>elabora </a:t>
            </a:r>
            <a:r>
              <a:rPr sz="2300" spc="-505" dirty="0">
                <a:latin typeface="Calibri"/>
                <a:cs typeface="Calibri"/>
              </a:rPr>
              <a:t> </a:t>
            </a:r>
            <a:r>
              <a:rPr sz="2300" spc="-5" dirty="0">
                <a:latin typeface="Calibri"/>
                <a:cs typeface="Calibri"/>
              </a:rPr>
              <a:t>l'informazione,</a:t>
            </a:r>
            <a:r>
              <a:rPr sz="2300" spc="-35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o</a:t>
            </a:r>
            <a:r>
              <a:rPr sz="2300" spc="-5" dirty="0">
                <a:latin typeface="Calibri"/>
                <a:cs typeface="Calibri"/>
              </a:rPr>
              <a:t> cosa</a:t>
            </a:r>
            <a:r>
              <a:rPr sz="2300" spc="15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si</a:t>
            </a:r>
            <a:r>
              <a:rPr sz="2300" spc="10" dirty="0">
                <a:latin typeface="Calibri"/>
                <a:cs typeface="Calibri"/>
              </a:rPr>
              <a:t> </a:t>
            </a:r>
            <a:r>
              <a:rPr sz="2300" spc="-10" dirty="0">
                <a:latin typeface="Calibri"/>
                <a:cs typeface="Calibri"/>
              </a:rPr>
              <a:t>aspetta.</a:t>
            </a:r>
            <a:endParaRPr sz="2300">
              <a:latin typeface="Calibri"/>
              <a:cs typeface="Calibri"/>
            </a:endParaRPr>
          </a:p>
          <a:p>
            <a:pPr marL="201295" marR="569595" indent="-189230">
              <a:lnSpc>
                <a:spcPts val="2500"/>
              </a:lnSpc>
              <a:spcBef>
                <a:spcPts val="819"/>
              </a:spcBef>
              <a:buFont typeface="Arial MT"/>
              <a:buChar char="•"/>
              <a:tabLst>
                <a:tab pos="201930" algn="l"/>
              </a:tabLst>
            </a:pPr>
            <a:r>
              <a:rPr sz="2300" spc="-10" dirty="0">
                <a:latin typeface="Calibri"/>
                <a:cs typeface="Calibri"/>
              </a:rPr>
              <a:t>Utilizzare</a:t>
            </a:r>
            <a:r>
              <a:rPr sz="2300" spc="-20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una</a:t>
            </a:r>
            <a:r>
              <a:rPr sz="2300" spc="30" dirty="0">
                <a:latin typeface="Calibri"/>
                <a:cs typeface="Calibri"/>
              </a:rPr>
              <a:t> </a:t>
            </a:r>
            <a:r>
              <a:rPr sz="2300" spc="-5" dirty="0">
                <a:latin typeface="Calibri"/>
                <a:cs typeface="Calibri"/>
              </a:rPr>
              <a:t>visualizzazione</a:t>
            </a:r>
            <a:r>
              <a:rPr sz="2300" spc="-20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che</a:t>
            </a:r>
            <a:r>
              <a:rPr sz="2300" spc="10" dirty="0">
                <a:latin typeface="Calibri"/>
                <a:cs typeface="Calibri"/>
              </a:rPr>
              <a:t> </a:t>
            </a:r>
            <a:r>
              <a:rPr sz="2300" spc="-10" dirty="0">
                <a:latin typeface="Calibri"/>
                <a:cs typeface="Calibri"/>
              </a:rPr>
              <a:t>trasmetta</a:t>
            </a:r>
            <a:r>
              <a:rPr sz="2300" spc="-25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le</a:t>
            </a:r>
            <a:r>
              <a:rPr sz="2300" spc="10" dirty="0">
                <a:latin typeface="Calibri"/>
                <a:cs typeface="Calibri"/>
              </a:rPr>
              <a:t> </a:t>
            </a:r>
            <a:r>
              <a:rPr sz="2300" spc="-5" dirty="0">
                <a:latin typeface="Calibri"/>
                <a:cs typeface="Calibri"/>
              </a:rPr>
              <a:t>informazioni</a:t>
            </a:r>
            <a:r>
              <a:rPr sz="2300" dirty="0">
                <a:latin typeface="Calibri"/>
                <a:cs typeface="Calibri"/>
              </a:rPr>
              <a:t> </a:t>
            </a:r>
            <a:r>
              <a:rPr sz="2300" spc="-5" dirty="0">
                <a:latin typeface="Calibri"/>
                <a:cs typeface="Calibri"/>
              </a:rPr>
              <a:t>nella </a:t>
            </a:r>
            <a:r>
              <a:rPr sz="2300" spc="-505" dirty="0">
                <a:latin typeface="Calibri"/>
                <a:cs typeface="Calibri"/>
              </a:rPr>
              <a:t> </a:t>
            </a:r>
            <a:r>
              <a:rPr sz="2300" spc="-5" dirty="0">
                <a:latin typeface="Calibri"/>
                <a:cs typeface="Calibri"/>
              </a:rPr>
              <a:t>maniera</a:t>
            </a:r>
            <a:r>
              <a:rPr sz="2300" spc="-10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più</a:t>
            </a:r>
            <a:r>
              <a:rPr sz="2300" spc="20" dirty="0">
                <a:latin typeface="Calibri"/>
                <a:cs typeface="Calibri"/>
              </a:rPr>
              <a:t> </a:t>
            </a:r>
            <a:r>
              <a:rPr sz="2300" spc="-10" dirty="0">
                <a:latin typeface="Calibri"/>
                <a:cs typeface="Calibri"/>
              </a:rPr>
              <a:t>appropriata </a:t>
            </a:r>
            <a:r>
              <a:rPr sz="2300" spc="5" dirty="0">
                <a:latin typeface="Calibri"/>
                <a:cs typeface="Calibri"/>
              </a:rPr>
              <a:t>e</a:t>
            </a:r>
            <a:r>
              <a:rPr sz="2300" dirty="0">
                <a:latin typeface="Calibri"/>
                <a:cs typeface="Calibri"/>
              </a:rPr>
              <a:t> semplice</a:t>
            </a:r>
            <a:r>
              <a:rPr sz="2300" spc="-5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per</a:t>
            </a:r>
            <a:r>
              <a:rPr sz="2300" spc="15" dirty="0">
                <a:latin typeface="Calibri"/>
                <a:cs typeface="Calibri"/>
              </a:rPr>
              <a:t> </a:t>
            </a:r>
            <a:r>
              <a:rPr sz="2300" spc="-10" dirty="0">
                <a:latin typeface="Calibri"/>
                <a:cs typeface="Calibri"/>
              </a:rPr>
              <a:t>la </a:t>
            </a:r>
            <a:r>
              <a:rPr sz="2300" spc="5" dirty="0">
                <a:latin typeface="Calibri"/>
                <a:cs typeface="Calibri"/>
              </a:rPr>
              <a:t>tua</a:t>
            </a:r>
            <a:r>
              <a:rPr sz="2300" spc="20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audience.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448F52A7-7F7E-7829-F215-51A4C08C5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793" y="36095"/>
            <a:ext cx="5778813" cy="762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4956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4800" y="304800"/>
            <a:ext cx="9188196" cy="6347459"/>
            <a:chOff x="275843" y="-9145"/>
            <a:chExt cx="9188196" cy="634745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75843" y="-9145"/>
              <a:ext cx="5183123" cy="26289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476243" y="2962655"/>
              <a:ext cx="5987796" cy="337565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3912" y="1558630"/>
            <a:ext cx="4622800" cy="5797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600" spc="-40" dirty="0"/>
              <a:t>Evitare</a:t>
            </a:r>
            <a:r>
              <a:rPr sz="3600" spc="-25" dirty="0"/>
              <a:t> </a:t>
            </a:r>
            <a:r>
              <a:rPr sz="3600" spc="-20" dirty="0"/>
              <a:t>Errori</a:t>
            </a:r>
            <a:r>
              <a:rPr sz="3600" spc="-15" dirty="0"/>
              <a:t> Grossolani!</a:t>
            </a:r>
            <a:endParaRPr sz="36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53411" y="2414016"/>
            <a:ext cx="5006339" cy="3890771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2687" y="2181455"/>
            <a:ext cx="7149731" cy="3618415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A6A14BB-ECB1-57B6-5724-1E7BBFDCC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697706"/>
            <a:ext cx="8600732" cy="3924341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784BEF2-A199-B466-FD7C-AC185014A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306" y="0"/>
            <a:ext cx="5385788" cy="369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437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4736" y="1213104"/>
            <a:ext cx="4114799" cy="5367528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173979" y="2566416"/>
            <a:ext cx="4340351" cy="2188463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8000" y="2366010"/>
            <a:ext cx="3049524" cy="3040379"/>
          </a:xfrm>
          <a:prstGeom prst="rect">
            <a:avLst/>
          </a:prstGeom>
        </p:spPr>
      </p:pic>
      <p:pic>
        <p:nvPicPr>
          <p:cNvPr id="1026" name="Picture 2" descr="Octoverse 2024 - top programming languages">
            <a:extLst>
              <a:ext uri="{FF2B5EF4-FFF2-40B4-BE49-F238E27FC236}">
                <a16:creationId xmlns:a16="http://schemas.microsoft.com/office/drawing/2014/main" id="{90328273-B9D9-BB34-2773-49FFE38ADD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381000"/>
            <a:ext cx="6696075" cy="667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7DC0549E-08BF-1D37-78CE-30D6B4E58D83}"/>
              </a:ext>
            </a:extLst>
          </p:cNvPr>
          <p:cNvSpPr txBox="1"/>
          <p:nvPr/>
        </p:nvSpPr>
        <p:spPr>
          <a:xfrm>
            <a:off x="1524000" y="798787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/>
              <a:t>DATI: DIAMANTI GREZZI</a:t>
            </a:r>
            <a:endParaRPr lang="it-IT" sz="48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FB86537-E3B9-22C0-9EC8-F585538EF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081" y="1752600"/>
            <a:ext cx="9154237" cy="460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833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4360" y="1301495"/>
            <a:ext cx="8871203" cy="4573523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19671" y="1539240"/>
            <a:ext cx="3226308" cy="2205227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13943" y="1539240"/>
            <a:ext cx="6013703" cy="3060191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165348" y="4770120"/>
            <a:ext cx="4401312" cy="1862328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0331" y="1613916"/>
            <a:ext cx="5076444" cy="347319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656616" y="2005039"/>
            <a:ext cx="3648710" cy="26409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54305" indent="-142240">
              <a:lnSpc>
                <a:spcPct val="100000"/>
              </a:lnSpc>
              <a:spcBef>
                <a:spcPts val="120"/>
              </a:spcBef>
              <a:buFont typeface="Arial MT"/>
              <a:buChar char="•"/>
              <a:tabLst>
                <a:tab pos="154940" algn="l"/>
              </a:tabLst>
            </a:pPr>
            <a:r>
              <a:rPr sz="1300" b="1" spc="10" dirty="0">
                <a:latin typeface="Calibri"/>
                <a:cs typeface="Calibri"/>
              </a:rPr>
              <a:t>Python</a:t>
            </a:r>
            <a:r>
              <a:rPr sz="1300" b="1" spc="-25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is</a:t>
            </a:r>
            <a:r>
              <a:rPr sz="1300" b="1" spc="-30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Easy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 MT"/>
              <a:buChar char="•"/>
            </a:pPr>
            <a:endParaRPr sz="1300">
              <a:latin typeface="Calibri"/>
              <a:cs typeface="Calibri"/>
            </a:endParaRPr>
          </a:p>
          <a:p>
            <a:pPr marL="154305" indent="-142240">
              <a:lnSpc>
                <a:spcPct val="100000"/>
              </a:lnSpc>
              <a:buFont typeface="Arial MT"/>
              <a:buChar char="•"/>
              <a:tabLst>
                <a:tab pos="154940" algn="l"/>
              </a:tabLst>
            </a:pPr>
            <a:r>
              <a:rPr sz="1300" b="1" dirty="0">
                <a:latin typeface="Calibri"/>
                <a:cs typeface="Calibri"/>
              </a:rPr>
              <a:t>More</a:t>
            </a:r>
            <a:r>
              <a:rPr sz="1300" b="1" spc="5" dirty="0">
                <a:latin typeface="Calibri"/>
                <a:cs typeface="Calibri"/>
              </a:rPr>
              <a:t> Functions </a:t>
            </a:r>
            <a:r>
              <a:rPr sz="1300" b="1" spc="10" dirty="0">
                <a:latin typeface="Calibri"/>
                <a:cs typeface="Calibri"/>
              </a:rPr>
              <a:t>–</a:t>
            </a:r>
            <a:r>
              <a:rPr sz="1300" b="1" spc="-10" dirty="0">
                <a:latin typeface="Calibri"/>
                <a:cs typeface="Calibri"/>
              </a:rPr>
              <a:t> </a:t>
            </a:r>
            <a:r>
              <a:rPr sz="1300" b="1" spc="5" dirty="0">
                <a:latin typeface="Calibri"/>
                <a:cs typeface="Calibri"/>
              </a:rPr>
              <a:t>Less</a:t>
            </a:r>
            <a:r>
              <a:rPr sz="1300" b="1" spc="-15" dirty="0">
                <a:latin typeface="Calibri"/>
                <a:cs typeface="Calibri"/>
              </a:rPr>
              <a:t> </a:t>
            </a:r>
            <a:r>
              <a:rPr sz="1300" b="1" spc="5" dirty="0">
                <a:latin typeface="Calibri"/>
                <a:cs typeface="Calibri"/>
              </a:rPr>
              <a:t>Code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 MT"/>
              <a:buChar char="•"/>
            </a:pPr>
            <a:endParaRPr sz="1300">
              <a:latin typeface="Calibri"/>
              <a:cs typeface="Calibri"/>
            </a:endParaRPr>
          </a:p>
          <a:p>
            <a:pPr marL="154305" indent="-142240">
              <a:lnSpc>
                <a:spcPct val="100000"/>
              </a:lnSpc>
              <a:buFont typeface="Arial MT"/>
              <a:buChar char="•"/>
              <a:tabLst>
                <a:tab pos="154940" algn="l"/>
              </a:tabLst>
            </a:pPr>
            <a:r>
              <a:rPr sz="1300" b="1" spc="-5" dirty="0">
                <a:latin typeface="Calibri"/>
                <a:cs typeface="Calibri"/>
              </a:rPr>
              <a:t>Perfect</a:t>
            </a:r>
            <a:r>
              <a:rPr sz="1300" b="1" dirty="0">
                <a:latin typeface="Calibri"/>
                <a:cs typeface="Calibri"/>
              </a:rPr>
              <a:t> </a:t>
            </a:r>
            <a:r>
              <a:rPr sz="1300" b="1" spc="5" dirty="0">
                <a:latin typeface="Calibri"/>
                <a:cs typeface="Calibri"/>
              </a:rPr>
              <a:t>Language</a:t>
            </a:r>
            <a:r>
              <a:rPr sz="1300" b="1" spc="10" dirty="0">
                <a:latin typeface="Calibri"/>
                <a:cs typeface="Calibri"/>
              </a:rPr>
              <a:t> </a:t>
            </a:r>
            <a:r>
              <a:rPr sz="1300" b="1" spc="-5" dirty="0">
                <a:latin typeface="Calibri"/>
                <a:cs typeface="Calibri"/>
              </a:rPr>
              <a:t>for</a:t>
            </a:r>
            <a:r>
              <a:rPr sz="1300" b="1" spc="5" dirty="0">
                <a:latin typeface="Calibri"/>
                <a:cs typeface="Calibri"/>
              </a:rPr>
              <a:t> Building</a:t>
            </a:r>
            <a:r>
              <a:rPr sz="1300" b="1" spc="-5" dirty="0">
                <a:latin typeface="Calibri"/>
                <a:cs typeface="Calibri"/>
              </a:rPr>
              <a:t> </a:t>
            </a:r>
            <a:r>
              <a:rPr sz="1300" b="1" spc="5" dirty="0">
                <a:latin typeface="Calibri"/>
                <a:cs typeface="Calibri"/>
              </a:rPr>
              <a:t>Prototypes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 MT"/>
              <a:buChar char="•"/>
            </a:pPr>
            <a:endParaRPr sz="1300">
              <a:latin typeface="Calibri"/>
              <a:cs typeface="Calibri"/>
            </a:endParaRPr>
          </a:p>
          <a:p>
            <a:pPr marL="154305" indent="-142240">
              <a:lnSpc>
                <a:spcPct val="100000"/>
              </a:lnSpc>
              <a:buFont typeface="Arial MT"/>
              <a:buChar char="•"/>
              <a:tabLst>
                <a:tab pos="154940" algn="l"/>
              </a:tabLst>
            </a:pPr>
            <a:r>
              <a:rPr sz="1300" b="1" spc="-5" dirty="0">
                <a:latin typeface="Calibri"/>
                <a:cs typeface="Calibri"/>
              </a:rPr>
              <a:t>Great</a:t>
            </a:r>
            <a:r>
              <a:rPr sz="1300" b="1" dirty="0">
                <a:latin typeface="Calibri"/>
                <a:cs typeface="Calibri"/>
              </a:rPr>
              <a:t> Flexibility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 MT"/>
              <a:buChar char="•"/>
            </a:pPr>
            <a:endParaRPr sz="1300">
              <a:latin typeface="Calibri"/>
              <a:cs typeface="Calibri"/>
            </a:endParaRPr>
          </a:p>
          <a:p>
            <a:pPr marL="154305" indent="-14224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54940" algn="l"/>
              </a:tabLst>
            </a:pPr>
            <a:r>
              <a:rPr sz="1300" b="1" spc="-5" dirty="0">
                <a:latin typeface="Calibri"/>
                <a:cs typeface="Calibri"/>
              </a:rPr>
              <a:t>Perfect</a:t>
            </a:r>
            <a:r>
              <a:rPr sz="1300" b="1" spc="5" dirty="0">
                <a:latin typeface="Calibri"/>
                <a:cs typeface="Calibri"/>
              </a:rPr>
              <a:t> Language</a:t>
            </a:r>
            <a:r>
              <a:rPr sz="1300" b="1" spc="15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in case</a:t>
            </a:r>
            <a:r>
              <a:rPr sz="1300" b="1" spc="5" dirty="0">
                <a:latin typeface="Calibri"/>
                <a:cs typeface="Calibri"/>
              </a:rPr>
              <a:t> </a:t>
            </a:r>
            <a:r>
              <a:rPr sz="1300" b="1" spc="-5" dirty="0">
                <a:latin typeface="Calibri"/>
                <a:cs typeface="Calibri"/>
              </a:rPr>
              <a:t>you’re</a:t>
            </a:r>
            <a:r>
              <a:rPr sz="1300" b="1" spc="30" dirty="0">
                <a:latin typeface="Calibri"/>
                <a:cs typeface="Calibri"/>
              </a:rPr>
              <a:t> </a:t>
            </a:r>
            <a:r>
              <a:rPr sz="1300" b="1" spc="5" dirty="0">
                <a:latin typeface="Calibri"/>
                <a:cs typeface="Calibri"/>
              </a:rPr>
              <a:t>on</a:t>
            </a:r>
            <a:r>
              <a:rPr sz="1300" b="1" spc="10" dirty="0">
                <a:latin typeface="Calibri"/>
                <a:cs typeface="Calibri"/>
              </a:rPr>
              <a:t> </a:t>
            </a:r>
            <a:r>
              <a:rPr sz="1300" b="1" spc="5" dirty="0">
                <a:latin typeface="Calibri"/>
                <a:cs typeface="Calibri"/>
              </a:rPr>
              <a:t>a</a:t>
            </a:r>
            <a:r>
              <a:rPr sz="1300" b="1" dirty="0">
                <a:latin typeface="Calibri"/>
                <a:cs typeface="Calibri"/>
              </a:rPr>
              <a:t> Budget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 MT"/>
              <a:buChar char="•"/>
            </a:pPr>
            <a:endParaRPr sz="1300">
              <a:latin typeface="Calibri"/>
              <a:cs typeface="Calibri"/>
            </a:endParaRPr>
          </a:p>
          <a:p>
            <a:pPr marL="154305" indent="-142240">
              <a:lnSpc>
                <a:spcPct val="100000"/>
              </a:lnSpc>
              <a:buFont typeface="Arial MT"/>
              <a:buChar char="•"/>
              <a:tabLst>
                <a:tab pos="154940" algn="l"/>
              </a:tabLst>
            </a:pPr>
            <a:r>
              <a:rPr sz="1300" b="1" spc="5" dirty="0">
                <a:latin typeface="Calibri"/>
                <a:cs typeface="Calibri"/>
              </a:rPr>
              <a:t>The</a:t>
            </a:r>
            <a:r>
              <a:rPr sz="1300" b="1" spc="-10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Internet</a:t>
            </a:r>
            <a:r>
              <a:rPr sz="1300" b="1" spc="25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of</a:t>
            </a:r>
            <a:r>
              <a:rPr sz="1300" b="1" spc="30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Things</a:t>
            </a:r>
            <a:r>
              <a:rPr sz="1300" b="1" spc="10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(IoT)</a:t>
            </a:r>
            <a:r>
              <a:rPr sz="1300" b="1" spc="5" dirty="0">
                <a:latin typeface="Calibri"/>
                <a:cs typeface="Calibri"/>
              </a:rPr>
              <a:t> </a:t>
            </a:r>
            <a:r>
              <a:rPr sz="1300" b="1" spc="10" dirty="0">
                <a:latin typeface="Calibri"/>
                <a:cs typeface="Calibri"/>
              </a:rPr>
              <a:t>+</a:t>
            </a:r>
            <a:r>
              <a:rPr sz="1300" b="1" spc="15" dirty="0">
                <a:latin typeface="Calibri"/>
                <a:cs typeface="Calibri"/>
              </a:rPr>
              <a:t> </a:t>
            </a:r>
            <a:r>
              <a:rPr sz="1300" b="1" spc="10" dirty="0">
                <a:latin typeface="Calibri"/>
                <a:cs typeface="Calibri"/>
              </a:rPr>
              <a:t>Python </a:t>
            </a:r>
            <a:r>
              <a:rPr sz="1300" b="1" dirty="0">
                <a:latin typeface="Calibri"/>
                <a:cs typeface="Calibri"/>
              </a:rPr>
              <a:t>Combination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 MT"/>
              <a:buChar char="•"/>
            </a:pPr>
            <a:endParaRPr sz="1300">
              <a:latin typeface="Calibri"/>
              <a:cs typeface="Calibri"/>
            </a:endParaRPr>
          </a:p>
          <a:p>
            <a:pPr marL="154305" indent="-142240">
              <a:lnSpc>
                <a:spcPct val="100000"/>
              </a:lnSpc>
              <a:buFont typeface="Arial MT"/>
              <a:buChar char="•"/>
              <a:tabLst>
                <a:tab pos="154940" algn="l"/>
              </a:tabLst>
            </a:pPr>
            <a:r>
              <a:rPr sz="1300" b="1" spc="10" dirty="0">
                <a:latin typeface="Calibri"/>
                <a:cs typeface="Calibri"/>
              </a:rPr>
              <a:t>A</a:t>
            </a:r>
            <a:r>
              <a:rPr sz="1300" b="1" spc="5" dirty="0">
                <a:latin typeface="Calibri"/>
                <a:cs typeface="Calibri"/>
              </a:rPr>
              <a:t> Lot</a:t>
            </a:r>
            <a:r>
              <a:rPr sz="1300" b="1" spc="-25" dirty="0">
                <a:latin typeface="Calibri"/>
                <a:cs typeface="Calibri"/>
              </a:rPr>
              <a:t> </a:t>
            </a:r>
            <a:r>
              <a:rPr sz="1300" b="1" spc="5" dirty="0">
                <a:latin typeface="Calibri"/>
                <a:cs typeface="Calibri"/>
              </a:rPr>
              <a:t>of</a:t>
            </a:r>
            <a:r>
              <a:rPr sz="1300" b="1" dirty="0">
                <a:latin typeface="Calibri"/>
                <a:cs typeface="Calibri"/>
              </a:rPr>
              <a:t> </a:t>
            </a:r>
            <a:r>
              <a:rPr sz="1300" b="1" spc="5" dirty="0">
                <a:latin typeface="Calibri"/>
                <a:cs typeface="Calibri"/>
              </a:rPr>
              <a:t>useful</a:t>
            </a:r>
            <a:r>
              <a:rPr sz="1300" b="1" spc="-10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Frameworks</a:t>
            </a:r>
            <a:r>
              <a:rPr sz="1300" b="1" spc="25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(Django,Flask)</a:t>
            </a:r>
            <a:endParaRPr sz="1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3275" y="1871472"/>
            <a:ext cx="3959351" cy="2932175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388441" y="2294720"/>
            <a:ext cx="5340900" cy="2377863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F5DDC22D-8F3C-2B2C-5BFA-84D0CFC87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450479"/>
            <a:ext cx="7310451" cy="687144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atate sporche immagine stock. Immagine di maturo, nutrizione - 44037231">
            <a:extLst>
              <a:ext uri="{FF2B5EF4-FFF2-40B4-BE49-F238E27FC236}">
                <a16:creationId xmlns:a16="http://schemas.microsoft.com/office/drawing/2014/main" id="{B7CA8E32-50F7-2EF6-6954-603FFFBEBB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3" t="20382" r="14483" b="21049"/>
          <a:stretch/>
        </p:blipFill>
        <p:spPr bwMode="auto">
          <a:xfrm>
            <a:off x="266672" y="3080482"/>
            <a:ext cx="513582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Patate al forno: la ricetta dello chef per un risultato asciutto e croccante">
            <a:extLst>
              <a:ext uri="{FF2B5EF4-FFF2-40B4-BE49-F238E27FC236}">
                <a16:creationId xmlns:a16="http://schemas.microsoft.com/office/drawing/2014/main" id="{CF62103D-0CC9-E4FF-3783-FB005649A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2492" y="3110963"/>
            <a:ext cx="4482059" cy="2971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40;p19">
            <a:extLst>
              <a:ext uri="{FF2B5EF4-FFF2-40B4-BE49-F238E27FC236}">
                <a16:creationId xmlns:a16="http://schemas.microsoft.com/office/drawing/2014/main" id="{9BAE13AA-7842-B2F8-1458-BBFC77361B0F}"/>
              </a:ext>
            </a:extLst>
          </p:cNvPr>
          <p:cNvSpPr txBox="1">
            <a:spLocks/>
          </p:cNvSpPr>
          <p:nvPr/>
        </p:nvSpPr>
        <p:spPr>
          <a:xfrm>
            <a:off x="685800" y="2057400"/>
            <a:ext cx="359369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000" b="1" dirty="0">
                <a:latin typeface="Rajdhani"/>
                <a:cs typeface="Rajdhani"/>
                <a:sym typeface="Rajdhani"/>
              </a:rPr>
              <a:t>DATI</a:t>
            </a:r>
          </a:p>
        </p:txBody>
      </p:sp>
      <p:sp>
        <p:nvSpPr>
          <p:cNvPr id="5" name="Google Shape;140;p19">
            <a:extLst>
              <a:ext uri="{FF2B5EF4-FFF2-40B4-BE49-F238E27FC236}">
                <a16:creationId xmlns:a16="http://schemas.microsoft.com/office/drawing/2014/main" id="{C76CF4F9-F36F-BEF6-3C76-4F2EA21ECCE4}"/>
              </a:ext>
            </a:extLst>
          </p:cNvPr>
          <p:cNvSpPr txBox="1">
            <a:spLocks/>
          </p:cNvSpPr>
          <p:nvPr/>
        </p:nvSpPr>
        <p:spPr>
          <a:xfrm>
            <a:off x="6096000" y="2057400"/>
            <a:ext cx="359369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dirty="0">
                <a:solidFill>
                  <a:schemeClr val="tx1"/>
                </a:solidFill>
              </a:rPr>
              <a:t>INFORMAZIONI</a:t>
            </a:r>
          </a:p>
        </p:txBody>
      </p:sp>
    </p:spTree>
    <p:extLst>
      <p:ext uri="{BB962C8B-B14F-4D97-AF65-F5344CB8AC3E}">
        <p14:creationId xmlns:p14="http://schemas.microsoft.com/office/powerpoint/2010/main" val="2621278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testo, schermata, cerchio, diagramma&#10;&#10;Descrizione generata automaticamente">
            <a:extLst>
              <a:ext uri="{FF2B5EF4-FFF2-40B4-BE49-F238E27FC236}">
                <a16:creationId xmlns:a16="http://schemas.microsoft.com/office/drawing/2014/main" id="{BB843AA8-DA22-11ED-1DEE-6B3E3DC42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8" y="0"/>
            <a:ext cx="9982384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115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5BB9BBA3-F56C-7CCA-4E13-5E2369A53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10"/>
          <a:stretch/>
        </p:blipFill>
        <p:spPr>
          <a:xfrm>
            <a:off x="895648" y="-76200"/>
            <a:ext cx="8267104" cy="4267200"/>
          </a:xfrm>
          <a:prstGeom prst="rect">
            <a:avLst/>
          </a:prstGeom>
        </p:spPr>
      </p:pic>
      <p:pic>
        <p:nvPicPr>
          <p:cNvPr id="3" name="Immagine 2" descr="Immagine che contiene testo, schermata, grafica, aqua&#10;&#10;Descrizione generata automaticamente">
            <a:extLst>
              <a:ext uri="{FF2B5EF4-FFF2-40B4-BE49-F238E27FC236}">
                <a16:creationId xmlns:a16="http://schemas.microsoft.com/office/drawing/2014/main" id="{16A9A72B-CE6D-D1C0-A5C0-CCD9D54F41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4419600"/>
            <a:ext cx="4767262" cy="318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34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</TotalTime>
  <Words>439</Words>
  <Application>Microsoft Office PowerPoint</Application>
  <PresentationFormat>Personalizzato</PresentationFormat>
  <Paragraphs>54</Paragraphs>
  <Slides>64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64</vt:i4>
      </vt:variant>
    </vt:vector>
  </HeadingPairs>
  <TitlesOfParts>
    <vt:vector size="71" baseType="lpstr">
      <vt:lpstr>Aptos</vt:lpstr>
      <vt:lpstr>Arial</vt:lpstr>
      <vt:lpstr>Arial MT</vt:lpstr>
      <vt:lpstr>Calibri</vt:lpstr>
      <vt:lpstr>Rajdhani</vt:lpstr>
      <vt:lpstr>Tahoma</vt:lpstr>
      <vt:lpstr>Office Theme</vt:lpstr>
      <vt:lpstr>Presentazione standard di PowerPoint</vt:lpstr>
      <vt:lpstr>Definizione di dati</vt:lpstr>
      <vt:lpstr>Presentazione standard di PowerPoint</vt:lpstr>
      <vt:lpstr>Presentazione standard di PowerPoint</vt:lpstr>
      <vt:lpstr>Definizione di informazione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SUPERVISIONATO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Perché lo si utilizza?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Requirements:</vt:lpstr>
      <vt:lpstr>Presentazione standard di PowerPoint</vt:lpstr>
      <vt:lpstr>Presentazione standard di PowerPoint</vt:lpstr>
      <vt:lpstr>Evitare Errori Grossolani!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- 00_intro_ML.pptx</dc:title>
  <dc:creator>Daniele</dc:creator>
  <cp:lastModifiedBy>Daniele Grotti</cp:lastModifiedBy>
  <cp:revision>29</cp:revision>
  <dcterms:created xsi:type="dcterms:W3CDTF">2023-10-17T17:22:35Z</dcterms:created>
  <dcterms:modified xsi:type="dcterms:W3CDTF">2025-03-17T12:51:24Z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2020-11-30T00:00:00Z</vt:filetime>
  </property>
  <property fmtid="{D5CDD505-2E9C-101B-9397-08002B2CF9AE}" pid="3" name="LastSaved">
    <vt:filetime>2023-10-17T00:00:00Z</vt:filetime>
  </property>
  <property fmtid="{D5CDD505-2E9C-101B-9397-08002B2CF9AE}" pid="4" name="MSIP_Label_defa4170-0d19-0005-0004-bc88714345d2_Enabled">
    <vt:lpwstr>true</vt:lpwstr>
  </property>
  <property fmtid="{D5CDD505-2E9C-101B-9397-08002B2CF9AE}" pid="5" name="MSIP_Label_defa4170-0d19-0005-0004-bc88714345d2_SetDate">
    <vt:lpwstr>2024-02-28T15:50:30Z</vt:lpwstr>
  </property>
  <property fmtid="{D5CDD505-2E9C-101B-9397-08002B2CF9AE}" pid="6" name="MSIP_Label_defa4170-0d19-0005-0004-bc88714345d2_Method">
    <vt:lpwstr>Standard</vt:lpwstr>
  </property>
  <property fmtid="{D5CDD505-2E9C-101B-9397-08002B2CF9AE}" pid="7" name="MSIP_Label_defa4170-0d19-0005-0004-bc88714345d2_Name">
    <vt:lpwstr>defa4170-0d19-0005-0004-bc88714345d2</vt:lpwstr>
  </property>
  <property fmtid="{D5CDD505-2E9C-101B-9397-08002B2CF9AE}" pid="8" name="MSIP_Label_defa4170-0d19-0005-0004-bc88714345d2_SiteId">
    <vt:lpwstr>610de372-5ad4-43e8-a170-e1aaab8af83a</vt:lpwstr>
  </property>
  <property fmtid="{D5CDD505-2E9C-101B-9397-08002B2CF9AE}" pid="9" name="MSIP_Label_defa4170-0d19-0005-0004-bc88714345d2_ActionId">
    <vt:lpwstr>202080e3-ff19-4057-a84a-0f4e05004516</vt:lpwstr>
  </property>
  <property fmtid="{D5CDD505-2E9C-101B-9397-08002B2CF9AE}" pid="10" name="MSIP_Label_defa4170-0d19-0005-0004-bc88714345d2_ContentBits">
    <vt:lpwstr>0</vt:lpwstr>
  </property>
</Properties>
</file>

<file path=docProps/thumbnail.jpeg>
</file>